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0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2" r:id="rId32"/>
    <p:sldId id="294" r:id="rId33"/>
    <p:sldId id="296" r:id="rId34"/>
    <p:sldId id="297" r:id="rId35"/>
  </p:sldIdLst>
  <p:sldSz cx="9144000" cy="5143500" type="screen16x9"/>
  <p:notesSz cx="6858000" cy="9144000"/>
  <p:embeddedFontLst>
    <p:embeddedFont>
      <p:font typeface="Wingdings 3" panose="05040102010807070707" pitchFamily="18" charset="2"/>
      <p:regular r:id="rId37"/>
    </p:embeddedFont>
    <p:embeddedFont>
      <p:font typeface="Tw Cen MT" panose="020B0602020104020603" pitchFamily="3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Tw Cen MT Condensed" panose="020B0606020104020203" pitchFamily="34" charset="0"/>
      <p:regular r:id="rId46"/>
      <p:bold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5135EF-EE96-4F5F-A56B-A96D5637EC4A}">
  <a:tblStyle styleId="{255135EF-EE96-4F5F-A56B-A96D5637EC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E1998C5-BE1A-43DA-B8BD-7F9707D1E7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s.org/analysis/timeline-south-koreas-response-covid-19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sanddata.maps.arcgis.com/apps/opsdashboard/index.html#/bda7594740fd40299423467b48e9ecf6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need-extra-precautions/older-adults.html?CDC_AA_refVal=https://www.cdc.gov/coronavirus/2019-ncov/specific-groups/high-risk-complications/older-adults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need-extra-precautions/older-adults.html?CDC_AA_refVal=https://www.cdc.gov/coronavirus/2019-ncov/specific-groups/high-risk-complications/older-adults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vox.com/2020/3/23/21190033/coronavirus-covid-19-deaths-by-age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higan.gov/coronavirus/0,9753,7-406-98163-520743--,00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ontario.ca/page/2019-novel-coronavirus#section-0" TargetMode="External"/><Relationship Id="rId5" Type="http://schemas.openxmlformats.org/officeDocument/2006/relationships/hyperlink" Target="https://coronavirus.in.gov/?utm_source=agency-website&amp;utm_medium=banner-image&amp;utm_campaign=&amp;utm_term=&amp;utm_content=core" TargetMode="External"/><Relationship Id="rId4" Type="http://schemas.openxmlformats.org/officeDocument/2006/relationships/hyperlink" Target="https://coronavirus.ohio.gov/wps/portal/gov/covid-19/home/dashboard/overview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da.ca/en/public-health/services/diseases/2019-novel-coronavirus-infection.html#a1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20_coronavirus_pandemic_in_Mexic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cuentame.inegi.org.mx/poblacion/habitantes.aspx?tema=P" TargetMode="External"/><Relationship Id="rId5" Type="http://schemas.openxmlformats.org/officeDocument/2006/relationships/hyperlink" Target="http://iigea.com/amag/covid-19/" TargetMode="External"/><Relationship Id="rId4" Type="http://schemas.openxmlformats.org/officeDocument/2006/relationships/hyperlink" Target="https://www.gob.mx/salud/es/archivo/prensa?idiom=es&amp;order=DESC&amp;page=1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break.com/topics/coronavirus?s=web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anddata.maps.arcgis.com/apps/opsdashboard/index.html#/bda7594740fd40299423467b48e9ecf6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article/coronavirus-timeline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sanddata.maps.arcgis.com/apps/opsdashboard/index.html#/bda7594740fd40299423467b48e9ecf6" TargetMode="External"/><Relationship Id="rId4" Type="http://schemas.openxmlformats.org/officeDocument/2006/relationships/hyperlink" Target="https://en.wikipedia.org/wiki/2020_Hubei_lockdowns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s.org/analysis/timeline-south-koreas-response-covid-19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sanddata.maps.arcgis.com/apps/opsdashboard/index.html#/bda7594740fd40299423467b48e9ecf6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xios.com/italy-coronavirus-timeline-lockdown-deaths-cases-2adb0fc7-6ab5-4b7c-9a55-bc6897494dc6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sanddata.maps.arcgis.com/apps/opsdashboard/index.html#/bda7594740fd40299423467b48e9ecf6" TargetMode="External"/><Relationship Id="rId4" Type="http://schemas.openxmlformats.org/officeDocument/2006/relationships/hyperlink" Target="https://www.wired.co.uk/article/coronavirus-italy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article/coronavirus-timeline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sanddata.maps.arcgis.com/apps/opsdashboard/index.html#/bda7594740fd40299423467b48e9ecf6" TargetMode="External"/><Relationship Id="rId5" Type="http://schemas.openxmlformats.org/officeDocument/2006/relationships/hyperlink" Target="https://covid19.healthdata.org/projections" TargetMode="External"/><Relationship Id="rId4" Type="http://schemas.openxmlformats.org/officeDocument/2006/relationships/hyperlink" Target="https://www.wsj.com/articles/coronavirus-deaths-top-30-000-as-china-opens-up-province-where-it-began-11585466594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hud.com/story/news/politics/2020/03/13/coronavirus-timeline-new-york-how-we-got-here-and-where-were-headed/5045463002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ewsbreak.com/topics/coronavirus?s=web" TargetMode="External"/><Relationship Id="rId5" Type="http://schemas.openxmlformats.org/officeDocument/2006/relationships/hyperlink" Target="https://time.com/5803182/new-york-coronavirus-death/" TargetMode="External"/><Relationship Id="rId4" Type="http://schemas.openxmlformats.org/officeDocument/2006/relationships/hyperlink" Target="https://covid19.healthdata.org/projections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ckondetroit.com/health/2020/03/24/michigan-coronavirus-timeline-key-dates-covid-19-case-tracking-state-orders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ewsbreak.com/topics/coronavirus?s=web" TargetMode="External"/><Relationship Id="rId5" Type="http://schemas.openxmlformats.org/officeDocument/2006/relationships/hyperlink" Target="https://www.freep.com/in-depth/news/local/michigan/2020/03/28/michigan-coronavirus-surge-covid-19-case-count/2898574001/?fbclid=IwAR169-gXftTUE8moFa9MMddRgjESA1VQtn7KZX8c1nppTXVkVDscNvhLU48" TargetMode="External"/><Relationship Id="rId4" Type="http://schemas.openxmlformats.org/officeDocument/2006/relationships/hyperlink" Target="https://covid19.healthdata.org/projections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bc7chicago.com/coronavirus-chicago-illinois-update-cases-covid-19-news/5973196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sbreak.com/topics/coronavirus?s=web" TargetMode="External"/><Relationship Id="rId4" Type="http://schemas.openxmlformats.org/officeDocument/2006/relationships/hyperlink" Target="https://covid19.healthdata.org/projections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ytondailynews.com/news/local/timeline-coronavirus-prompts-orders-changing-everyday-life-ohio/gpnVSADPxZxMltlDVyqKEP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sbreak.com/topics/coronavirus?s=web" TargetMode="External"/><Relationship Id="rId4" Type="http://schemas.openxmlformats.org/officeDocument/2006/relationships/hyperlink" Target="https://covid19.healthdata.org/projection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htv.com/news/medical/isdh-645-hoosiers-now-positive-for-covid-19-17-dead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wsbreak.com/topics/coronavirus?s=web" TargetMode="External"/><Relationship Id="rId4" Type="http://schemas.openxmlformats.org/officeDocument/2006/relationships/hyperlink" Target="https://covid19.healthdata.org/projections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19.healthdata.org/projections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pkinsmedicine.org/health/conditions-and-diseases/coronavirus/diagnosed-with-covid-19-what-to-expec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19.healthdata.org/projection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tree/master/csse_covid_19_data/csse_covid_19_time_seri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19.healthdata.org/project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29504fae0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829504fae0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2494ce23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2494ce23a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2af00968d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2af00968d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links: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https://www.csis.org/analysis/timeline-south-koreas-response-covid-19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hlinkClick r:id="rId4"/>
              </a:rPr>
              <a:t>https://gisanddata.maps.arcgis.com/apps/opsdashboard/index.html#/bda7594740fd40299423467b48e9ecf6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494ce23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72494ce23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2494ce23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2494ce23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https://www.cdc.gov/coronavirus/2019-ncov/need-extra-precautions/older-adults.html?CDC_AA_refVal=https%3A%2F%2Fwww.cdc.gov%2Fcoronavirus%2F2019-ncov%2Fspecific-groups%2Fhigh-risk-complications%2Folder-adults.html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2494ce23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2494ce23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by plant can be found in the backup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links: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https://www.cdc.gov/coronavirus/2019-ncov/need-extra-precautions/older-adults.html?CDC_AA_refVal=https%3A%2F%2Fwww.cdc.gov%2Fcoronavirus%2F2019-ncov%2Fspecific-groups%2Fhigh-risk-complications%2Folder-adults.html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https://www.vox.com/2020/3/23/21190033/coronavirus-covid-19-deaths-by-age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2af0096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2af0096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Links: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Michigan: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https://www.michigan.gov/coronavirus/0,9753,7-406-98163-520743--,00.html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Ohio: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https://coronavirus.ohio.gov/wps/portal/gov/covid-19/home/dashboard/overview/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Indiana: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https://coronavirus.in.gov/?utm_source=agency-website&amp;utm_medium=banner-image&amp;utm_campaign=&amp;utm_term=&amp;utm_content=core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Ontario: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https://www.ontario.ca/page/2019-novel-coronavirus#section-0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2494ce23a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72494ce23a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2494ce23a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2494ce23a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 Links: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https://www.canada.ca/en/public-health/services/diseases/2019-novel-coronavirus-infection.html#a1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2494ce23a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2494ce23a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 Links: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https://en.wikipedia.org/wiki/2020_coronavirus_pandemic_in_Mexico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https://www.gob.mx/salud/es/archivo/prensa?idiom=es&amp;order=DESC&amp;page=1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http://iigea.com/amag/covid-19/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http://www.cuentame.inegi.org.mx/poblacion/habitantes.aspx?tema=P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29504fae0_8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500" tIns="90500" rIns="90500" bIns="9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 Links: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https://www.newsbreak.com/topics/coronavirus?s=web</a:t>
            </a:r>
            <a:endParaRPr/>
          </a:p>
        </p:txBody>
      </p:sp>
      <p:sp>
        <p:nvSpPr>
          <p:cNvPr id="374" name="Google Shape;374;g829504fae0_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2af00968d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500" tIns="90500" rIns="90500" bIns="9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82af00968d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2af00968d_4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2af00968d_4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link: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hlinkClick r:id="rId3"/>
              </a:rPr>
              <a:t>https://gisanddata.maps.arcgis.com/apps/opsdashboard/index.html#/bda7594740fd40299423467b48e9ecf6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2af00968d_1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500" tIns="90500" rIns="90500" bIns="9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82af00968d_1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2494ce2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2494ce2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Timeline Sources: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hlinkClick r:id="rId3"/>
              </a:rPr>
              <a:t>https://www.nytimes.com/article/coronavirus-timeline.html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hlinkClick r:id="rId4"/>
              </a:rPr>
              <a:t>https://en.wikipedia.org/wiki/2020_Hubei_lockdowns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Graph source: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hlinkClick r:id="rId5"/>
              </a:rPr>
              <a:t>https://gisanddata.maps.arcgis.com/apps/opsdashboard/index.html#/bda7594740fd40299423467b48e9ecf6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2af00968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2af00968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Timeline Sources: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https://www.csis.org/analysis/timeline-south-koreas-response-covid-19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hlinkClick r:id="rId4"/>
              </a:rPr>
              <a:t>https://gisanddata.maps.arcgis.com/apps/opsdashboard/index.html#/bda7594740fd40299423467b48e9ecf6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Graph source: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hlinkClick r:id="rId4"/>
              </a:rPr>
              <a:t>https://gisanddata.maps.arcgis.com/apps/opsdashboard/index.html#/bda7594740fd40299423467b48e9ecf6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2af00968d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2af00968d_5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Timeline Sources: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https://www.axios.com/italy-coronavirus-timeline-lockdown-deaths-cases-2adb0fc7-6ab5-4b7c-9a55-bc6897494dc6.html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https://www.wired.co.uk/article/coronavirus-italy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hlinkClick r:id="rId5"/>
              </a:rPr>
              <a:t>https://gisanddata.maps.arcgis.com/apps/opsdashboard/index.html#/bda7594740fd40299423467b48e9ecf6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Graph source: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hlinkClick r:id="rId5"/>
              </a:rPr>
              <a:t>https://gisanddata.maps.arcgis.com/apps/opsdashboard/index.html#/bda7594740fd40299423467b48e9ecf6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2af00968d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2af00968d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Timeline Sources: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hlinkClick r:id="rId3"/>
              </a:rPr>
              <a:t>https://www.nytimes.com/article/coronavirus-timeline.html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https://www.wsj.com/articles/coronavirus-deaths-top-30-000-as-china-opens-up-province-where-it-began-11585466594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https://covid19.healthdata.org/projections</a:t>
            </a:r>
            <a:r>
              <a:rPr lang="en" sz="1200">
                <a:solidFill>
                  <a:schemeClr val="dk1"/>
                </a:solidFill>
              </a:rPr>
              <a:t> - IHME model assumes social distancing thru May.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Graph source: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hlinkClick r:id="rId6"/>
              </a:rPr>
              <a:t>https://gisanddata.maps.arcgis.com/apps/opsdashboard/index.html#/bda7594740fd40299423467b48e9ecf6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2494ce23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2494ce23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Timeline Sources: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https://www.lohud.com/story/news/politics/2020/03/13/coronavirus-timeline-new-york-how-we-got-here-and-where-were-headed/5045463002/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https://covid19.healthdata.org/projections</a:t>
            </a:r>
            <a:r>
              <a:rPr lang="en" sz="1200">
                <a:solidFill>
                  <a:schemeClr val="dk1"/>
                </a:solidFill>
              </a:rPr>
              <a:t> - IHME model assumes social distancing thru May.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https://time.com/5803182/new-york-coronavirus-death/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Graph source: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https://www.newsbreak.com/topics/coronavirus?s=web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2494ce23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2494ce23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Timeline Sources: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https://www.clickondetroit.com/health/2020/03/24/michigan-coronavirus-timeline-key-dates-covid-19-case-tracking-state-orders/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https://covid19.healthdata.org/projections</a:t>
            </a:r>
            <a:r>
              <a:rPr lang="en" sz="1200">
                <a:solidFill>
                  <a:schemeClr val="dk1"/>
                </a:solidFill>
              </a:rPr>
              <a:t> - IHME model assumes social distancing thru May.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https://www.freep.com/in-depth/news/local/michigan/2020/03/28/michigan-coronavirus-surge-covid-19-case-count/2898574001/?fbclid=IwAR169-gXftTUE8moFa9MMddRgjESA1VQtn7KZX8c1nppTXVkVDscNvhLU48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Graph source: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https://www.newsbreak.com/topics/coronavirus?s=web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2494ce23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2494ce23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Timeline Sources: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https://abc7chicago.com/coronavirus-chicago-illinois-update-cases-covid-19-news/5973196/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https://covid19.healthdata.org/projections</a:t>
            </a:r>
            <a:r>
              <a:rPr lang="en" sz="1200">
                <a:solidFill>
                  <a:schemeClr val="dk1"/>
                </a:solidFill>
              </a:rPr>
              <a:t> - IHME model assumes social distancing thru May.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Graph source: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https://www.newsbreak.com/topics/coronavirus?s=web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2494ce23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2494ce23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Timeline Sources: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https://www.daytondailynews.com/news/local/timeline-coronavirus-prompts-orders-changing-everyday-life-ohio/gpnVSADPxZxMltlDVyqKEP/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https://covid19.healthdata.org/projections</a:t>
            </a:r>
            <a:r>
              <a:rPr lang="en" sz="1200">
                <a:solidFill>
                  <a:schemeClr val="dk1"/>
                </a:solidFill>
              </a:rPr>
              <a:t> - IHME model assumes social distancing thru May.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Graph source: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https://www.newsbreak.com/topics/coronavirus?s=web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2af00968d_1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500" tIns="90500" rIns="90500" bIns="9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82af00968d_1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2494ce23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2494ce23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Timeline Sources: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https://www.wishtv.com/news/medical/isdh-645-hoosiers-now-positive-for-covid-19-17-dead/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https://covid19.healthdata.org/projections</a:t>
            </a:r>
            <a:r>
              <a:rPr lang="en" sz="1200">
                <a:solidFill>
                  <a:schemeClr val="dk1"/>
                </a:solidFill>
              </a:rPr>
              <a:t> - IHME model assumes social distancing thru May.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Graph source: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https://www.newsbreak.com/topics/coronavirus?s=web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2af00968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82af00968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29504fae0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829504fae0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 Link: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https://covid19.healthdata.org/projections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29504fae0_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829504fae0_6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 Links: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https://www.hopkinsmedicine.org/health/conditions-and-diseases/coronavirus/diagnosed-with-covid-19-what-to-expect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2494ce23a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2494ce23a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Link: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https://covid19.healthdata.org/projections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2494ce23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500" tIns="90500" rIns="90500" bIns="9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72494ce23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2af00968d_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500" tIns="90500" rIns="90500" bIns="9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82af00968d_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2af00968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500" tIns="90500" rIns="90500" bIns="90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82af00968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2af00968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2af00968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of data : John Hopkins </a:t>
            </a:r>
            <a:r>
              <a:rPr lang="en" sz="1000" u="sng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https://github.com/CSSEGISandData/COVID-19/tree/master/csse_covid_19_data/csse_covid_19_time_series</a:t>
            </a:r>
            <a:r>
              <a:rPr lang="en" sz="10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2494ce23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2494ce23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 Links: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https://covid19.healthdata.org/projections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2af00968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2af00968d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05796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69140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47455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838532" y="2644215"/>
            <a:ext cx="4368467" cy="18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8533" y="1775910"/>
            <a:ext cx="7848267" cy="42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3"/>
          </p:nvPr>
        </p:nvSpPr>
        <p:spPr>
          <a:xfrm>
            <a:off x="838533" y="2214275"/>
            <a:ext cx="7848267" cy="2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4"/>
          </p:nvPr>
        </p:nvSpPr>
        <p:spPr>
          <a:xfrm>
            <a:off x="838532" y="2847413"/>
            <a:ext cx="4368467" cy="17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5"/>
          </p:nvPr>
        </p:nvSpPr>
        <p:spPr>
          <a:xfrm>
            <a:off x="838532" y="4011084"/>
            <a:ext cx="4368467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838532" y="4197349"/>
            <a:ext cx="4368467" cy="1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2"/>
                </a:solidFill>
              </a:defRPr>
            </a:lvl1pPr>
            <a:lvl2pPr lvl="1">
              <a:buNone/>
              <a:defRPr>
                <a:solidFill>
                  <a:schemeClr val="lt2"/>
                </a:solidFill>
              </a:defRPr>
            </a:lvl2pPr>
            <a:lvl3pPr lvl="2">
              <a:buNone/>
              <a:defRPr>
                <a:solidFill>
                  <a:schemeClr val="lt2"/>
                </a:solidFill>
              </a:defRPr>
            </a:lvl3pPr>
            <a:lvl4pPr lvl="3">
              <a:buNone/>
              <a:defRPr>
                <a:solidFill>
                  <a:schemeClr val="lt2"/>
                </a:solidFill>
              </a:defRPr>
            </a:lvl4pPr>
            <a:lvl5pPr lvl="4">
              <a:buNone/>
              <a:defRPr>
                <a:solidFill>
                  <a:schemeClr val="lt2"/>
                </a:solidFill>
              </a:defRPr>
            </a:lvl5pPr>
            <a:lvl6pPr lvl="5">
              <a:buNone/>
              <a:defRPr>
                <a:solidFill>
                  <a:schemeClr val="lt2"/>
                </a:solidFill>
              </a:defRPr>
            </a:lvl6pPr>
            <a:lvl7pPr lvl="6">
              <a:buNone/>
              <a:defRPr>
                <a:solidFill>
                  <a:schemeClr val="lt2"/>
                </a:solidFill>
              </a:defRPr>
            </a:lvl7pPr>
            <a:lvl8pPr lvl="7">
              <a:buNone/>
              <a:defRPr>
                <a:solidFill>
                  <a:schemeClr val="lt2"/>
                </a:solidFill>
              </a:defRPr>
            </a:lvl8pPr>
            <a:lvl9pPr lvl="8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24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S_levels">
  <p:cSld name="TEXTS_level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540000" y="154050"/>
            <a:ext cx="6055533" cy="24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51450" y="4941000"/>
            <a:ext cx="320558" cy="14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dt" idx="10"/>
          </p:nvPr>
        </p:nvSpPr>
        <p:spPr>
          <a:xfrm>
            <a:off x="6611393" y="4941000"/>
            <a:ext cx="1420768" cy="15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540000" y="4941000"/>
            <a:ext cx="3777004" cy="17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540000" y="945000"/>
            <a:ext cx="8045200" cy="36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760" algn="l" rtl="0">
              <a:spcBef>
                <a:spcPts val="432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Noto Sans Symbols"/>
              <a:buChar char="▪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84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0830" algn="l" rtl="0">
              <a:spcBef>
                <a:spcPts val="336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Merriweather Sans"/>
              <a:buChar char="▲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2419" algn="l" rtl="0">
              <a:spcBef>
                <a:spcPts val="288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Arial"/>
              <a:buChar char="□"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766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784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>
  <p:cSld name="INDEX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540000" y="154050"/>
            <a:ext cx="6055533" cy="24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4860000" y="944999"/>
            <a:ext cx="3708000" cy="3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51450" y="4941000"/>
            <a:ext cx="320558" cy="14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611393" y="4941000"/>
            <a:ext cx="1420768" cy="15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540000" y="4941000"/>
            <a:ext cx="3777004" cy="17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3"/>
          </p:nvPr>
        </p:nvSpPr>
        <p:spPr>
          <a:xfrm>
            <a:off x="540000" y="944999"/>
            <a:ext cx="3708000" cy="3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217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082053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454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93425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66411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559096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70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08354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5162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3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</p:sldLayoutIdLst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s.org/analysis/timeline-south-koreas-response-covid-1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sanddata.maps.arcgis.com/apps/opsdashboard/index.html#/bda7594740fd40299423467b48e9ecf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cdc.gov/coronavirus/2019-ncov/need-extra-precautions/older-adults.html?CDC_AA_refVal=https://www.cdc.gov/coronavirus/2019-ncov/specific-groups/high-risk-complications/older-adult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vox.com/2020/3/23/21190033/coronavirus-covid-19-deaths-by-age" TargetMode="External"/><Relationship Id="rId4" Type="http://schemas.openxmlformats.org/officeDocument/2006/relationships/hyperlink" Target="https://www.cdc.gov/coronavirus/2019-ncov/need-extra-precautions/older-adults.html?CDC_AA_refVal=https://www.cdc.gov/coronavirus/2019-ncov/specific-groups/high-risk-complications/older-adult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ontario.ca/page/2019-novel-coronavirus#section-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oronavirus.in.gov/?utm_source=agency-website&amp;utm_medium=banner-image&amp;utm_campaign=&amp;utm_term=&amp;utm_content=core" TargetMode="External"/><Relationship Id="rId5" Type="http://schemas.openxmlformats.org/officeDocument/2006/relationships/hyperlink" Target="https://coronavirus.ohio.gov/wps/portal/gov/covid-19/home/dashboard/overview/" TargetMode="External"/><Relationship Id="rId4" Type="http://schemas.openxmlformats.org/officeDocument/2006/relationships/hyperlink" Target="https://www.michigan.gov/coronavirus/0,9753,7-406-98163-520743--,00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da.ca/en/public-health/services/diseases/2019-novel-coronavirus-infection.html#a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egi.org.mx/default.html" TargetMode="External"/><Relationship Id="rId5" Type="http://schemas.openxmlformats.org/officeDocument/2006/relationships/hyperlink" Target="http://iigea.com/amag/covid-19/" TargetMode="External"/><Relationship Id="rId4" Type="http://schemas.openxmlformats.org/officeDocument/2006/relationships/hyperlink" Target="https://www.gob.mx/salud/es/archivo/prensa?idiom=es&amp;order=DESC&amp;page=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break.com/topics/coronavirus?s=we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gisanddata.maps.arcgis.com/apps/opsdashboard/index.html#/bda7594740fd40299423467b48e9ecf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en.wikipedia.org/wiki/2020_Hubei_lockdown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nytimes.com/article/coronavirus-timeline.html" TargetMode="External"/><Relationship Id="rId5" Type="http://schemas.openxmlformats.org/officeDocument/2006/relationships/hyperlink" Target="https://gisanddata.maps.arcgis.com/apps/opsdashboard/index.html#/bda7594740fd40299423467b48e9ecf6" TargetMode="Externa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s.org/analysis/timeline-south-koreas-response-covid-1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hyperlink" Target="https://gisanddata.maps.arcgis.com/apps/opsdashboard/index.html#/bda7594740fd40299423467b48e9ecf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gisanddata.maps.arcgis.com/apps/opsdashboard/index.html#/bda7594740fd40299423467b48e9ecf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wired.co.uk/article/coronavirus-italy" TargetMode="External"/><Relationship Id="rId5" Type="http://schemas.openxmlformats.org/officeDocument/2006/relationships/hyperlink" Target="https://www.axios.com/italy-coronavirus-timeline-lockdown-deaths-cases-2adb0fc7-6ab5-4b7c-9a55-bc6897494dc6.html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ovid19.healthdata.org/projections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wsj.com/articles/coronavirus-deaths-top-30-000-as-china-opens-up-province-where-it-began-1158546659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nytimes.com/article/coronavirus-timeline.html" TargetMode="External"/><Relationship Id="rId5" Type="http://schemas.openxmlformats.org/officeDocument/2006/relationships/hyperlink" Target="https://gisanddata.maps.arcgis.com/apps/opsdashboard/index.html#/bda7594740fd40299423467b48e9ecf6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time.com/5803182/new-york-coronavirus-death/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covid19.healthdata.org/projection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lohud.com/story/news/politics/2020/03/13/coronavirus-timeline-new-york-how-we-got-here-and-where-were-headed/504546300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www.newsbreak.com/topics/coronavirus?s=web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.com/in-depth/news/local/michigan/2020/03/28/michigan-coronavirus-surge-covid-19-case-count/2898574001/?fbclid=IwAR169-gXftTUE8moFa9MMddRgjESA1VQtn7KZX8c1nppTXVkVDscNvhLU48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covid19.healthdata.org/projection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clickondetroit.com/health/2020/03/24/michigan-coronavirus-timeline-key-dates-covid-19-case-tracking-state-orders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s://www.newsbreak.com/topics/coronavirus?s=web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sbreak.com/topics/coronavirus?s=web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covid19.healthdata.org/projection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bc7chicago.com/coronavirus-chicago-illinois-update-cases-covid-19-news/5973196/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sbreak.com/topics/coronavirus?s=web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covid19.healthdata.org/projection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daytondailynews.com/news/local/timeline-coronavirus-prompts-orders-changing-everyday-life-ohio/gpnVSADPxZxMltlDVyqKEP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sbreak.com/topics/coronavirus?s=web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covid19.healthdata.org/projection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wishtv.com/news/medical/isdh-645-hoosiers-now-positive-for-covid-19-17-dead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covid19.healthdata.org/projections" TargetMode="External"/><Relationship Id="rId7" Type="http://schemas.openxmlformats.org/officeDocument/2006/relationships/hyperlink" Target="https://gisanddata.maps.arcgis.com/apps/opsdashboard/index.html#/bda7594740fd40299423467b48e9ecf6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hyperlink" Target="https://resources-covid19canada.hub.arcgis.com/" TargetMode="External"/><Relationship Id="rId5" Type="http://schemas.openxmlformats.org/officeDocument/2006/relationships/hyperlink" Target="https://www.newsbreak.com/topics/coronavirus?s=web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hyperlink" Target="https://www.canada.ca/en/public-health/services/diseases/2019-novel-coronavirus-infection.html#a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pkinsmedicine.org/profiles/results/directory/profile/0009313/lisa-maragaki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hopkinsmedicine.org/health/conditions-and-diseases/coronavirus/diagnosed-with-covid-19-what-to-expec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vid19.healthdata.org/projection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sanddata.maps.arcgis.com/apps/opsdashboard/index.html#/bda7594740fd40299423467b48e9ecf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vid19.healthdata.org/projection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COVID-19 Case Assessment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/>
        </p:nvSpPr>
        <p:spPr>
          <a:xfrm>
            <a:off x="420400" y="4311400"/>
            <a:ext cx="7416600" cy="69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Observations</a:t>
            </a:r>
            <a:r>
              <a:rPr lang="en"/>
              <a:t>: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South Korea shows steep decline in cases reported and US has highest cases since 22nd January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All countries seem to be following similar curves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Analysis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25" y="2731475"/>
            <a:ext cx="2848149" cy="1465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225" y="2747375"/>
            <a:ext cx="2879274" cy="1477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950" y="927550"/>
            <a:ext cx="3171406" cy="16848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475" y="2747375"/>
            <a:ext cx="2676900" cy="1465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25" y="547950"/>
            <a:ext cx="4043150" cy="2031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5" name="Google Shape;285;p35"/>
          <p:cNvSpPr txBox="1"/>
          <p:nvPr/>
        </p:nvSpPr>
        <p:spPr>
          <a:xfrm>
            <a:off x="7696600" y="4225300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 of Mar. 30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 Korea - success factors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2"/>
          </p:nvPr>
        </p:nvSpPr>
        <p:spPr>
          <a:xfrm>
            <a:off x="540000" y="693150"/>
            <a:ext cx="8045100" cy="35646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Response time</a:t>
            </a:r>
            <a:endParaRPr sz="16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Almost immediate response to virus</a:t>
            </a:r>
            <a:endParaRPr sz="1400">
              <a:solidFill>
                <a:srgbClr val="000000"/>
              </a:solidFill>
            </a:endParaRP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First case reported on January 20 and travel restrictions began on January 21 (beginning with Wuhan).</a:t>
            </a:r>
            <a:endParaRPr sz="1200">
              <a:solidFill>
                <a:srgbClr val="000000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Testing regime</a:t>
            </a:r>
            <a:endParaRPr sz="1600">
              <a:solidFill>
                <a:srgbClr val="000000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Testing began as soon as possible</a:t>
            </a:r>
            <a:endParaRPr sz="1400">
              <a:solidFill>
                <a:srgbClr val="000000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Drive-thru testing</a:t>
            </a:r>
            <a:endParaRPr sz="1400">
              <a:solidFill>
                <a:srgbClr val="000000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Joint effort between public and private sectors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Transparency</a:t>
            </a:r>
            <a:endParaRPr sz="1600">
              <a:solidFill>
                <a:srgbClr val="000000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Real-time information shared with public</a:t>
            </a:r>
            <a:endParaRPr sz="14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History of pandemics</a:t>
            </a:r>
            <a:endParaRPr sz="16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Avian Flu: Mid - 2010s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SARS: Early 2000s</a:t>
            </a:r>
            <a:endParaRPr sz="14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93" name="Google Shape;293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40000" y="4257600"/>
            <a:ext cx="7698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3"/>
              </a:rPr>
              <a:t>Center for Strategic &amp; International Studies, A Timeline of South Korea’s Response to COVID-19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u="sng">
                <a:hlinkClick r:id="rId4"/>
              </a:rPr>
              <a:t>John Hopkins, Coronavirus Dashboard 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Demographics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99" name="Google Shape;299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- State Overview</a:t>
            </a:r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556100"/>
            <a:ext cx="4841985" cy="44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/>
        </p:nvSpPr>
        <p:spPr>
          <a:xfrm>
            <a:off x="5528408" y="556100"/>
            <a:ext cx="3243600" cy="2187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Observations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Michigan and Ohio have a large &gt;65 and disabled population (&gt;17% and &gt;10%, respectively).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Michigan and Ohio have a poverty rate of approx. 14%.</a:t>
            </a:r>
            <a:endParaRPr dirty="0"/>
          </a:p>
        </p:txBody>
      </p:sp>
      <p:sp>
        <p:nvSpPr>
          <p:cNvPr id="307" name="Google Shape;307;p38"/>
          <p:cNvSpPr/>
          <p:nvPr/>
        </p:nvSpPr>
        <p:spPr>
          <a:xfrm>
            <a:off x="504575" y="1204500"/>
            <a:ext cx="4915500" cy="2034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504575" y="3342700"/>
            <a:ext cx="4915500" cy="2034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503238" y="4414725"/>
            <a:ext cx="4915500" cy="2034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 txBox="1"/>
          <p:nvPr/>
        </p:nvSpPr>
        <p:spPr>
          <a:xfrm>
            <a:off x="5528408" y="2903694"/>
            <a:ext cx="3243600" cy="2037306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COVID-19 Fact: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According to the </a:t>
            </a:r>
            <a:r>
              <a:rPr lang="en" dirty="0">
                <a:uFill>
                  <a:noFill/>
                </a:uFill>
                <a:hlinkClick r:id="rId4"/>
              </a:rPr>
              <a:t>CDC</a:t>
            </a:r>
            <a:r>
              <a:rPr lang="en" dirty="0"/>
              <a:t>, adults with pre-existing health conditions and/or are over the age of 65 are at “higher risk for severe [COVID-19] illness”.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Demographics - </a:t>
            </a:r>
            <a:r>
              <a:rPr lang="en" dirty="0" smtClean="0"/>
              <a:t>by </a:t>
            </a:r>
            <a:r>
              <a:rPr lang="en" dirty="0"/>
              <a:t>State/Region</a:t>
            </a:r>
            <a:endParaRPr dirty="0"/>
          </a:p>
        </p:txBody>
      </p:sp>
      <p:sp>
        <p:nvSpPr>
          <p:cNvPr id="320" name="Google Shape;320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7" y="645925"/>
            <a:ext cx="6358750" cy="16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/>
          <p:nvPr/>
        </p:nvSpPr>
        <p:spPr>
          <a:xfrm>
            <a:off x="849075" y="2446125"/>
            <a:ext cx="3643500" cy="2506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Observations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4% of the workforce in all states/regions, except Mexico, is over the age of 65.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At least 33% population of all states/regions, except Mexico, is between the ages of 50 and 65.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Indiana and Ontario have the largest population of ages between of 50 and 65 (46% and 47%, respectively).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319" name="Google Shape;319;p39"/>
          <p:cNvSpPr txBox="1"/>
          <p:nvPr/>
        </p:nvSpPr>
        <p:spPr>
          <a:xfrm>
            <a:off x="4827850" y="2446125"/>
            <a:ext cx="3467100" cy="2506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COVID-19 Facts: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According to the </a:t>
            </a:r>
            <a:r>
              <a:rPr lang="en" sz="1200">
                <a:uFill>
                  <a:noFill/>
                </a:uFill>
                <a:hlinkClick r:id="rId4"/>
              </a:rPr>
              <a:t>CDC</a:t>
            </a:r>
            <a:r>
              <a:rPr lang="en" sz="1200"/>
              <a:t>, adults with pre-existing health conditions and/or over the age of 65 are at “higher risk for severe [COVID-19] illness”.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</a:t>
            </a:r>
            <a:r>
              <a:rPr lang="en" sz="1200">
                <a:uFill>
                  <a:noFill/>
                </a:uFill>
                <a:hlinkClick r:id="rId5"/>
              </a:rPr>
              <a:t>CDC</a:t>
            </a:r>
            <a:r>
              <a:rPr lang="en" sz="1200"/>
              <a:t> reports that 20.5% of adults ages 55 to 64 with COVID-19 are hospitalized and 1.4% die. Of adults between 65 and 74, 28.6% are hospitalized and 2.7% die.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According to th</a:t>
            </a:r>
            <a:r>
              <a:rPr lang="en" sz="1200"/>
              <a:t>e </a:t>
            </a:r>
            <a:r>
              <a:rPr lang="en" sz="1200">
                <a:uFill>
                  <a:noFill/>
                </a:uFill>
                <a:hlinkClick r:id="rId5"/>
              </a:rPr>
              <a:t>Kaiser Family Foundation</a:t>
            </a:r>
            <a:r>
              <a:rPr lang="en" sz="1200"/>
              <a:t>,</a:t>
            </a:r>
            <a:r>
              <a:rPr lang="en" sz="1200">
                <a:solidFill>
                  <a:schemeClr val="dk1"/>
                </a:solidFill>
              </a:rPr>
              <a:t> ~½ of Americans ages 55 to 64 have a pre-existing health condition.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- COVID-19 Patients</a:t>
            </a:r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51700"/>
            <a:ext cx="42291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5120250" y="1528800"/>
            <a:ext cx="3643500" cy="2085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Observations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In Michigan, Ohio, and Indiana, more than 50% of COVID-19 patients are ages of 50 and greater.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In Michigan, Ohio, and Indiana, the age groups with the largest number of COVID-19 patients are 50 - 59 years and 60 to 69 years.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33% of </a:t>
            </a:r>
            <a:r>
              <a:rPr lang="en" sz="1200" dirty="0" smtClean="0"/>
              <a:t>population </a:t>
            </a:r>
            <a:r>
              <a:rPr lang="en" sz="1200" dirty="0"/>
              <a:t>is between the ages of 50 and 65 and 4% is over the age of 65.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 </a:t>
            </a:r>
            <a:endParaRPr sz="1200" dirty="0"/>
          </a:p>
        </p:txBody>
      </p:sp>
      <p:sp>
        <p:nvSpPr>
          <p:cNvPr id="328" name="Google Shape;328;p40"/>
          <p:cNvSpPr txBox="1"/>
          <p:nvPr/>
        </p:nvSpPr>
        <p:spPr>
          <a:xfrm>
            <a:off x="540000" y="3192600"/>
            <a:ext cx="3924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Michigan: </a:t>
            </a:r>
            <a:r>
              <a:rPr lang="en" sz="800" i="1">
                <a:uFill>
                  <a:noFill/>
                </a:uFill>
                <a:hlinkClick r:id="rId4"/>
              </a:rPr>
              <a:t>Michigan.gov, Coronavirus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Ohio: </a:t>
            </a:r>
            <a:r>
              <a:rPr lang="en" sz="800" i="1">
                <a:uFill>
                  <a:noFill/>
                </a:uFill>
                <a:hlinkClick r:id="rId5"/>
              </a:rPr>
              <a:t>Ohio.gov, Coronavirus Dashboard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Indiana: </a:t>
            </a:r>
            <a:r>
              <a:rPr lang="en" sz="800" i="1">
                <a:uFill>
                  <a:noFill/>
                </a:uFill>
                <a:hlinkClick r:id="rId6"/>
              </a:rPr>
              <a:t>In.gov, Coronavirus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Ontario: </a:t>
            </a:r>
            <a:r>
              <a:rPr lang="en" sz="800" i="1">
                <a:uFill>
                  <a:noFill/>
                </a:uFill>
                <a:hlinkClick r:id="rId7"/>
              </a:rPr>
              <a:t>Ontario.ca, Status of cases in Ontario</a:t>
            </a:r>
            <a:r>
              <a:rPr lang="en" sz="800" i="1"/>
              <a:t> </a:t>
            </a:r>
            <a:r>
              <a:rPr lang="en" sz="800"/>
              <a:t>  </a:t>
            </a:r>
            <a:endParaRPr sz="800"/>
          </a:p>
        </p:txBody>
      </p:sp>
      <p:sp>
        <p:nvSpPr>
          <p:cNvPr id="330" name="Google Shape;330;p40"/>
          <p:cNvSpPr txBox="1"/>
          <p:nvPr/>
        </p:nvSpPr>
        <p:spPr>
          <a:xfrm>
            <a:off x="3361200" y="2980500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 of Mar. 30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>
            <a:spLocks noGrp="1"/>
          </p:cNvSpPr>
          <p:nvPr>
            <p:ph type="body" idx="2"/>
          </p:nvPr>
        </p:nvSpPr>
        <p:spPr>
          <a:xfrm>
            <a:off x="618527" y="1782785"/>
            <a:ext cx="7848267" cy="4254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COVID-19 Current State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36" name="Google Shape;336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COVID-19 Current State - CANADA</a:t>
            </a:r>
            <a:endParaRPr/>
          </a:p>
        </p:txBody>
      </p:sp>
      <p:sp>
        <p:nvSpPr>
          <p:cNvPr id="355" name="Google Shape;355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51" name="Google Shape;351;p43"/>
          <p:cNvSpPr txBox="1"/>
          <p:nvPr/>
        </p:nvSpPr>
        <p:spPr>
          <a:xfrm>
            <a:off x="5807875" y="3705750"/>
            <a:ext cx="3336300" cy="1248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Observations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Ontario is second highest in Canada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Lower than 19th highest US state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43"/>
          <p:cNvSpPr txBox="1"/>
          <p:nvPr/>
        </p:nvSpPr>
        <p:spPr>
          <a:xfrm>
            <a:off x="469625" y="4510850"/>
            <a:ext cx="49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 (link in Notes):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3"/>
              </a:rPr>
              <a:t>Canada.ca, Coronavirus disease (COVID-19): Outbreak update</a:t>
            </a:r>
            <a:endParaRPr sz="800" i="1"/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62" y="628075"/>
            <a:ext cx="4641725" cy="388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138" y="944296"/>
            <a:ext cx="2009775" cy="24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 txBox="1"/>
          <p:nvPr/>
        </p:nvSpPr>
        <p:spPr>
          <a:xfrm>
            <a:off x="540000" y="4178750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 of Mar. 31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Current State - Mexico</a:t>
            </a:r>
            <a:endParaRPr/>
          </a:p>
        </p:txBody>
      </p:sp>
      <p:sp>
        <p:nvSpPr>
          <p:cNvPr id="370" name="Google Shape;370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75" y="884325"/>
            <a:ext cx="280987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4"/>
          <p:cNvSpPr/>
          <p:nvPr/>
        </p:nvSpPr>
        <p:spPr>
          <a:xfrm>
            <a:off x="4807750" y="1799025"/>
            <a:ext cx="353700" cy="15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4807750" y="3671875"/>
            <a:ext cx="353700" cy="15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4"/>
          <p:cNvSpPr txBox="1"/>
          <p:nvPr/>
        </p:nvSpPr>
        <p:spPr>
          <a:xfrm>
            <a:off x="4302750" y="1541325"/>
            <a:ext cx="8160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Toluca</a:t>
            </a:r>
            <a:endParaRPr/>
          </a:p>
        </p:txBody>
      </p:sp>
      <p:sp>
        <p:nvSpPr>
          <p:cNvPr id="366" name="Google Shape;366;p44"/>
          <p:cNvSpPr txBox="1"/>
          <p:nvPr/>
        </p:nvSpPr>
        <p:spPr>
          <a:xfrm>
            <a:off x="4302750" y="3414175"/>
            <a:ext cx="8160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Saltillo</a:t>
            </a:r>
            <a:endParaRPr/>
          </a:p>
        </p:txBody>
      </p:sp>
      <p:sp>
        <p:nvSpPr>
          <p:cNvPr id="367" name="Google Shape;367;p44"/>
          <p:cNvSpPr txBox="1"/>
          <p:nvPr/>
        </p:nvSpPr>
        <p:spPr>
          <a:xfrm>
            <a:off x="739975" y="2944562"/>
            <a:ext cx="3336300" cy="97386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Observations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Identified cases lower than all other </a:t>
            </a:r>
            <a:r>
              <a:rPr lang="en" dirty="0" smtClean="0"/>
              <a:t>states </a:t>
            </a:r>
            <a:r>
              <a:rPr lang="en" dirty="0"/>
              <a:t>and provinces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44"/>
          <p:cNvSpPr txBox="1"/>
          <p:nvPr/>
        </p:nvSpPr>
        <p:spPr>
          <a:xfrm>
            <a:off x="739975" y="3918438"/>
            <a:ext cx="2613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4"/>
              </a:rPr>
              <a:t>Secretariat of Health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5"/>
              </a:rPr>
              <a:t>Geological and Atmospheric Research Institute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6"/>
              </a:rPr>
              <a:t>National </a:t>
            </a:r>
            <a:r>
              <a:rPr lang="en" sz="800" i="1">
                <a:uFill>
                  <a:noFill/>
                </a:uFill>
                <a:hlinkClick r:id="rId6"/>
              </a:rPr>
              <a:t>Institute</a:t>
            </a:r>
            <a:r>
              <a:rPr lang="en" sz="800" i="1">
                <a:uFill>
                  <a:noFill/>
                </a:uFill>
                <a:hlinkClick r:id="rId6"/>
              </a:rPr>
              <a:t> of Statistics and Geography</a:t>
            </a:r>
            <a:endParaRPr sz="800" i="1"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1451" y="881075"/>
            <a:ext cx="3542925" cy="389941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 txBox="1"/>
          <p:nvPr/>
        </p:nvSpPr>
        <p:spPr>
          <a:xfrm>
            <a:off x="739975" y="4521750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 of Mar. 30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Current State - USA </a:t>
            </a:r>
            <a:endParaRPr/>
          </a:p>
        </p:txBody>
      </p:sp>
      <p:sp>
        <p:nvSpPr>
          <p:cNvPr id="376" name="Google Shape;376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77" name="Google Shape;377;p45"/>
          <p:cNvSpPr txBox="1"/>
          <p:nvPr/>
        </p:nvSpPr>
        <p:spPr>
          <a:xfrm>
            <a:off x="167425" y="4611750"/>
            <a:ext cx="535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900" y="4683975"/>
            <a:ext cx="27051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475" y="740450"/>
            <a:ext cx="6055500" cy="386127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6330975" y="3248550"/>
            <a:ext cx="2613900" cy="84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Observations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Michigan is the 4th highest state in cases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5"/>
          <p:cNvSpPr txBox="1"/>
          <p:nvPr/>
        </p:nvSpPr>
        <p:spPr>
          <a:xfrm>
            <a:off x="6330975" y="4213200"/>
            <a:ext cx="2613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 (link in Notes):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3"/>
              </a:rPr>
              <a:t>Newsbreak, Coronavirus Realtime Updates - data aggregated from gov. websites and released records such as CDC and WHO </a:t>
            </a:r>
            <a:endParaRPr sz="800" i="1"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2125" y="570300"/>
            <a:ext cx="3021150" cy="23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5"/>
          <p:cNvSpPr txBox="1"/>
          <p:nvPr/>
        </p:nvSpPr>
        <p:spPr>
          <a:xfrm>
            <a:off x="235200" y="4331150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 of Mar. 31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2"/>
          </p:nvPr>
        </p:nvSpPr>
        <p:spPr>
          <a:xfrm>
            <a:off x="540000" y="640200"/>
            <a:ext cx="8045100" cy="3031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Executive Summary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Why are we here?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 smtClean="0">
                <a:solidFill>
                  <a:srgbClr val="000000"/>
                </a:solidFill>
              </a:rPr>
              <a:t>Summary </a:t>
            </a:r>
            <a:r>
              <a:rPr lang="en" sz="1600" dirty="0">
                <a:solidFill>
                  <a:srgbClr val="000000"/>
                </a:solidFill>
              </a:rPr>
              <a:t>of Findings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Trend Analysis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Demographics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Current State - As of 3/31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Country/State Timelines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Summary of Credible Dashboards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19 Curve Comparisons</a:t>
            </a:r>
            <a:endParaRPr/>
          </a:p>
        </p:txBody>
      </p:sp>
      <p:sp>
        <p:nvSpPr>
          <p:cNvPr id="400" name="Google Shape;400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050" y="4046225"/>
            <a:ext cx="3770099" cy="109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462" y="2864277"/>
            <a:ext cx="3761287" cy="109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049" y="1672256"/>
            <a:ext cx="3770099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050" y="485263"/>
            <a:ext cx="3770098" cy="109728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4" name="Google Shape;394;p46"/>
          <p:cNvSpPr txBox="1"/>
          <p:nvPr/>
        </p:nvSpPr>
        <p:spPr>
          <a:xfrm>
            <a:off x="78313" y="1292200"/>
            <a:ext cx="840024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Hubei</a:t>
            </a:r>
            <a:endParaRPr dirty="0"/>
          </a:p>
        </p:txBody>
      </p:sp>
      <p:sp>
        <p:nvSpPr>
          <p:cNvPr id="395" name="Google Shape;395;p46"/>
          <p:cNvSpPr txBox="1"/>
          <p:nvPr/>
        </p:nvSpPr>
        <p:spPr>
          <a:xfrm>
            <a:off x="150025" y="2043975"/>
            <a:ext cx="9429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 Korea</a:t>
            </a:r>
            <a:endParaRPr/>
          </a:p>
        </p:txBody>
      </p:sp>
      <p:sp>
        <p:nvSpPr>
          <p:cNvPr id="396" name="Google Shape;396;p46"/>
          <p:cNvSpPr txBox="1"/>
          <p:nvPr/>
        </p:nvSpPr>
        <p:spPr>
          <a:xfrm>
            <a:off x="150025" y="3252113"/>
            <a:ext cx="6966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Italy</a:t>
            </a:r>
            <a:endParaRPr/>
          </a:p>
        </p:txBody>
      </p:sp>
      <p:sp>
        <p:nvSpPr>
          <p:cNvPr id="397" name="Google Shape;397;p46"/>
          <p:cNvSpPr txBox="1"/>
          <p:nvPr/>
        </p:nvSpPr>
        <p:spPr>
          <a:xfrm>
            <a:off x="150025" y="4434063"/>
            <a:ext cx="6966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</a:t>
            </a:r>
            <a:endParaRPr/>
          </a:p>
        </p:txBody>
      </p:sp>
      <p:sp>
        <p:nvSpPr>
          <p:cNvPr id="398" name="Google Shape;398;p46"/>
          <p:cNvSpPr txBox="1"/>
          <p:nvPr/>
        </p:nvSpPr>
        <p:spPr>
          <a:xfrm>
            <a:off x="5120238" y="4434075"/>
            <a:ext cx="3770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New confirmed COVID-19 cases by day. Source: </a:t>
            </a:r>
            <a:r>
              <a:rPr lang="en" sz="800" i="1">
                <a:uFill>
                  <a:noFill/>
                </a:uFill>
                <a:hlinkClick r:id="rId7"/>
              </a:rPr>
              <a:t>John Hopkins Coronavirus Dashboard</a:t>
            </a:r>
            <a:r>
              <a:rPr lang="en" sz="800" i="1"/>
              <a:t>.</a:t>
            </a:r>
            <a:endParaRPr sz="800" i="1"/>
          </a:p>
        </p:txBody>
      </p:sp>
      <p:sp>
        <p:nvSpPr>
          <p:cNvPr id="399" name="Google Shape;399;p46"/>
          <p:cNvSpPr txBox="1"/>
          <p:nvPr/>
        </p:nvSpPr>
        <p:spPr>
          <a:xfrm>
            <a:off x="5120250" y="1528800"/>
            <a:ext cx="3643500" cy="160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Observations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Comparison of curves meant to show timing and progression of cases - not magnitude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China had an anomalous spike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S. Korea is on the end of the curve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Italy may be past peak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US still on the increase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01" name="Google Shape;401;p46"/>
          <p:cNvSpPr txBox="1"/>
          <p:nvPr/>
        </p:nvSpPr>
        <p:spPr>
          <a:xfrm>
            <a:off x="5120250" y="3131400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 of Mar. 31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Summary</a:t>
            </a:r>
            <a:endParaRPr/>
          </a:p>
        </p:txBody>
      </p:sp>
      <p:sp>
        <p:nvSpPr>
          <p:cNvPr id="412" name="Google Shape;412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414" name="Google Shape;414;p48"/>
          <p:cNvGraphicFramePr/>
          <p:nvPr/>
        </p:nvGraphicFramePr>
        <p:xfrm>
          <a:off x="1544250" y="1113380"/>
          <a:ext cx="6055475" cy="2928180"/>
        </p:xfrm>
        <a:graphic>
          <a:graphicData uri="http://schemas.openxmlformats.org/drawingml/2006/table">
            <a:tbl>
              <a:tblPr>
                <a:noFill/>
                <a:tableStyleId>{255135EF-EE96-4F5F-A56B-A96D5637EC4A}</a:tableStyleId>
              </a:tblPr>
              <a:tblGrid>
                <a:gridCol w="105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State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Date 1st Case Reported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IHME Expected Death Peak Date Range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IHME Expected Zero Deaths Achieved Date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USA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1/21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4/14 - 4/19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7/16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New York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3/1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4/10 - 4/12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5/11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Michigan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3/10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4/10 - 4/12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5/6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Ohio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3/1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4/21 - 4/25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5/27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Indiana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3/6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4/18 - 4/23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5/26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Illinois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1/24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4/17 - 4/21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5/22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25" y="772125"/>
            <a:ext cx="3770098" cy="1706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25" y="2855400"/>
            <a:ext cx="3770100" cy="170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1" name="Google Shape;421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Hubei Timeline</a:t>
            </a:r>
            <a:endParaRPr/>
          </a:p>
        </p:txBody>
      </p:sp>
      <p:sp>
        <p:nvSpPr>
          <p:cNvPr id="422" name="Google Shape;422;p49"/>
          <p:cNvSpPr txBox="1">
            <a:spLocks noGrp="1"/>
          </p:cNvSpPr>
          <p:nvPr>
            <p:ph type="body" idx="2"/>
          </p:nvPr>
        </p:nvSpPr>
        <p:spPr>
          <a:xfrm>
            <a:off x="4447825" y="611975"/>
            <a:ext cx="4566300" cy="3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Timeline:</a:t>
            </a:r>
            <a:endParaRPr b="1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Dec. 31, 2019: </a:t>
            </a:r>
            <a:r>
              <a:rPr lang="en" sz="1100">
                <a:solidFill>
                  <a:srgbClr val="000000"/>
                </a:solidFill>
              </a:rPr>
              <a:t>Wuhan government confirms the treatment of dozens of pneumonia cases of “unknown cause”.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Jan. 11, 2020: </a:t>
            </a:r>
            <a:r>
              <a:rPr lang="en" sz="1100">
                <a:solidFill>
                  <a:srgbClr val="000000"/>
                </a:solidFill>
              </a:rPr>
              <a:t>First COVID-19 death in China.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Jan. 23: </a:t>
            </a:r>
            <a:r>
              <a:rPr lang="en" sz="1100">
                <a:solidFill>
                  <a:srgbClr val="000000"/>
                </a:solidFill>
              </a:rPr>
              <a:t>Wuhan </a:t>
            </a:r>
            <a:r>
              <a:rPr lang="en" sz="1100" u="sng">
                <a:solidFill>
                  <a:srgbClr val="000000"/>
                </a:solidFill>
              </a:rPr>
              <a:t>“shut down” begins</a:t>
            </a:r>
            <a:r>
              <a:rPr lang="en" sz="1100">
                <a:solidFill>
                  <a:srgbClr val="000000"/>
                </a:solidFill>
              </a:rPr>
              <a:t> → Transportation to, from, and within city is cancelled.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Feb. 13: </a:t>
            </a:r>
            <a:r>
              <a:rPr lang="en" sz="1100">
                <a:solidFill>
                  <a:srgbClr val="000000"/>
                </a:solidFill>
              </a:rPr>
              <a:t>Non-essential businesses (including manufacturing) shut down.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Feb. 20: </a:t>
            </a:r>
            <a:r>
              <a:rPr lang="en" sz="1100">
                <a:solidFill>
                  <a:srgbClr val="000000"/>
                </a:solidFill>
              </a:rPr>
              <a:t>All schools in Hubei province shut down.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Feb. 23: </a:t>
            </a:r>
            <a:r>
              <a:rPr lang="en" sz="1100">
                <a:solidFill>
                  <a:srgbClr val="000000"/>
                </a:solidFill>
              </a:rPr>
              <a:t>14,000 new cases in Hubei Province → the peak.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1: </a:t>
            </a:r>
            <a:r>
              <a:rPr lang="en" sz="1100">
                <a:solidFill>
                  <a:srgbClr val="000000"/>
                </a:solidFill>
              </a:rPr>
              <a:t>COVID-19 c</a:t>
            </a:r>
            <a:r>
              <a:rPr lang="en" sz="1100" u="sng">
                <a:solidFill>
                  <a:srgbClr val="000000"/>
                </a:solidFill>
              </a:rPr>
              <a:t>ases begin to flatten</a:t>
            </a:r>
            <a:r>
              <a:rPr lang="en" sz="1100">
                <a:solidFill>
                  <a:srgbClr val="000000"/>
                </a:solidFill>
              </a:rPr>
              <a:t> in China.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19: </a:t>
            </a:r>
            <a:r>
              <a:rPr lang="en" sz="1100">
                <a:solidFill>
                  <a:srgbClr val="000000"/>
                </a:solidFill>
              </a:rPr>
              <a:t>China reports no new local infections. 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Experts state a minimum of 14 consecutive days without new infections is needed to determine if outbreak is over.</a:t>
            </a:r>
            <a:r>
              <a:rPr lang="en" sz="1100" b="1">
                <a:solidFill>
                  <a:srgbClr val="000000"/>
                </a:solidFill>
              </a:rPr>
              <a:t> </a:t>
            </a:r>
            <a:endParaRPr sz="1100" b="1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22: </a:t>
            </a:r>
            <a:r>
              <a:rPr lang="en" sz="1100">
                <a:solidFill>
                  <a:srgbClr val="000000"/>
                </a:solidFill>
              </a:rPr>
              <a:t>Wuhan begins the process of </a:t>
            </a:r>
            <a:r>
              <a:rPr lang="en" sz="1100" u="sng">
                <a:solidFill>
                  <a:srgbClr val="000000"/>
                </a:solidFill>
              </a:rPr>
              <a:t>lifting restrictions.</a:t>
            </a:r>
            <a:endParaRPr sz="1100" u="sng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Apr. 8: </a:t>
            </a:r>
            <a:r>
              <a:rPr lang="en" sz="1100">
                <a:solidFill>
                  <a:srgbClr val="000000"/>
                </a:solidFill>
              </a:rPr>
              <a:t>Target date for all restrictions to be removed.</a:t>
            </a:r>
            <a:endParaRPr sz="12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</a:endParaRPr>
          </a:p>
        </p:txBody>
      </p:sp>
      <p:sp>
        <p:nvSpPr>
          <p:cNvPr id="427" name="Google Shape;427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23" name="Google Shape;423;p49"/>
          <p:cNvSpPr txBox="1"/>
          <p:nvPr/>
        </p:nvSpPr>
        <p:spPr>
          <a:xfrm>
            <a:off x="4572000" y="4145050"/>
            <a:ext cx="44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NOTE</a:t>
            </a:r>
            <a:r>
              <a:rPr lang="en" sz="1100"/>
              <a:t>: Questions are being raise around the reliability of China’s data.</a:t>
            </a:r>
            <a:endParaRPr sz="600"/>
          </a:p>
        </p:txBody>
      </p:sp>
      <p:sp>
        <p:nvSpPr>
          <p:cNvPr id="424" name="Google Shape;424;p49"/>
          <p:cNvSpPr txBox="1"/>
          <p:nvPr/>
        </p:nvSpPr>
        <p:spPr>
          <a:xfrm>
            <a:off x="540088" y="2440500"/>
            <a:ext cx="3770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New confirmed COVID-19 cases by day in China. Source: </a:t>
            </a:r>
            <a:r>
              <a:rPr lang="en" sz="800" i="1">
                <a:uFill>
                  <a:noFill/>
                </a:uFill>
                <a:hlinkClick r:id="rId5"/>
              </a:rPr>
              <a:t>John Hopkins Coronavirus Dashboard</a:t>
            </a:r>
            <a:r>
              <a:rPr lang="en" sz="800" i="1"/>
              <a:t>.</a:t>
            </a:r>
            <a:endParaRPr sz="800" i="1"/>
          </a:p>
        </p:txBody>
      </p:sp>
      <p:sp>
        <p:nvSpPr>
          <p:cNvPr id="425" name="Google Shape;425;p49"/>
          <p:cNvSpPr txBox="1"/>
          <p:nvPr/>
        </p:nvSpPr>
        <p:spPr>
          <a:xfrm>
            <a:off x="540088" y="4485900"/>
            <a:ext cx="3770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Total confirmed COVID-19 cases by day in China. </a:t>
            </a:r>
            <a:r>
              <a:rPr lang="en" sz="800">
                <a:solidFill>
                  <a:schemeClr val="dk1"/>
                </a:solidFill>
              </a:rPr>
              <a:t>Source: </a:t>
            </a:r>
            <a:r>
              <a:rPr lang="en" sz="800" i="1">
                <a:uFill>
                  <a:noFill/>
                </a:uFill>
                <a:hlinkClick r:id="rId5"/>
              </a:rPr>
              <a:t>John Hopkins Coronavirus Dashboard</a:t>
            </a:r>
            <a:r>
              <a:rPr lang="en" sz="1000"/>
              <a:t>.</a:t>
            </a:r>
            <a:endParaRPr sz="1000"/>
          </a:p>
        </p:txBody>
      </p:sp>
      <p:sp>
        <p:nvSpPr>
          <p:cNvPr id="426" name="Google Shape;426;p49"/>
          <p:cNvSpPr txBox="1"/>
          <p:nvPr/>
        </p:nvSpPr>
        <p:spPr>
          <a:xfrm>
            <a:off x="4572000" y="4562100"/>
            <a:ext cx="3924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6"/>
              </a:rPr>
              <a:t>New York Times, A Timeline of the Coronavirus Pandemic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7"/>
              </a:rPr>
              <a:t>Various sources, 2020 Hubei lockdowns</a:t>
            </a:r>
            <a:r>
              <a:rPr lang="en" sz="800" i="1">
                <a:uFill>
                  <a:noFill/>
                </a:uFill>
                <a:hlinkClick r:id="rId7"/>
              </a:rPr>
              <a:t> </a:t>
            </a:r>
            <a:r>
              <a:rPr lang="en" sz="800" i="1"/>
              <a:t> </a:t>
            </a:r>
            <a:endParaRPr sz="800" i="1"/>
          </a:p>
        </p:txBody>
      </p:sp>
      <p:sp>
        <p:nvSpPr>
          <p:cNvPr id="428" name="Google Shape;428;p49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 Korea Timeline</a:t>
            </a:r>
            <a:endParaRPr/>
          </a:p>
        </p:txBody>
      </p:sp>
      <p:sp>
        <p:nvSpPr>
          <p:cNvPr id="434" name="Google Shape;434;p50"/>
          <p:cNvSpPr txBox="1">
            <a:spLocks noGrp="1"/>
          </p:cNvSpPr>
          <p:nvPr>
            <p:ph type="body" idx="2"/>
          </p:nvPr>
        </p:nvSpPr>
        <p:spPr>
          <a:xfrm>
            <a:off x="4471450" y="683050"/>
            <a:ext cx="4566300" cy="3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Timeline:</a:t>
            </a:r>
            <a:endParaRPr b="1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Jan. 20, 2020: </a:t>
            </a:r>
            <a:r>
              <a:rPr lang="en" sz="1100">
                <a:solidFill>
                  <a:schemeClr val="dk1"/>
                </a:solidFill>
              </a:rPr>
              <a:t>First COVID-19 cases reported.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Jan. 22: </a:t>
            </a:r>
            <a:r>
              <a:rPr lang="en" sz="1100">
                <a:solidFill>
                  <a:schemeClr val="dk1"/>
                </a:solidFill>
              </a:rPr>
              <a:t>First COVID-19 death reported.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Jan.  28: </a:t>
            </a:r>
            <a:r>
              <a:rPr lang="en" sz="1100">
                <a:solidFill>
                  <a:schemeClr val="dk1"/>
                </a:solidFill>
              </a:rPr>
              <a:t>All persons entering South Korea are fully inspected upon entering. 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Feb. 7: </a:t>
            </a:r>
            <a:r>
              <a:rPr lang="en" sz="1100">
                <a:solidFill>
                  <a:schemeClr val="dk1"/>
                </a:solidFill>
              </a:rPr>
              <a:t>Test kits are available at 50 health care facilities.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Feb. 13: </a:t>
            </a:r>
            <a:r>
              <a:rPr lang="en" sz="1100">
                <a:solidFill>
                  <a:schemeClr val="dk1"/>
                </a:solidFill>
              </a:rPr>
              <a:t>Test kit supply is increased.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Feb. 18: </a:t>
            </a:r>
            <a:r>
              <a:rPr lang="en" sz="1100">
                <a:solidFill>
                  <a:schemeClr val="dk1"/>
                </a:solidFill>
              </a:rPr>
              <a:t>“Patient 31” confirmed in Daegu, the country’s 3rd largest city pushing shutdown→ critical point in the rapid transmission of COVID-19 in South Korea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Feb. 23: </a:t>
            </a:r>
            <a:r>
              <a:rPr lang="en" sz="1100">
                <a:solidFill>
                  <a:schemeClr val="dk1"/>
                </a:solidFill>
              </a:rPr>
              <a:t>First drive-thru testing checkpoint opens.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2: </a:t>
            </a:r>
            <a:r>
              <a:rPr lang="en" sz="1100">
                <a:solidFill>
                  <a:schemeClr val="dk1"/>
                </a:solidFill>
              </a:rPr>
              <a:t>Peak number of cases at 851 new cases. Social distancing is advised until early March.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10: </a:t>
            </a:r>
            <a:r>
              <a:rPr lang="en" sz="1100">
                <a:solidFill>
                  <a:schemeClr val="dk1"/>
                </a:solidFill>
              </a:rPr>
              <a:t>Start of school year is postponed until March 23 (later moved to April 6).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28:</a:t>
            </a:r>
            <a:r>
              <a:rPr lang="en" sz="1100">
                <a:solidFill>
                  <a:schemeClr val="dk1"/>
                </a:solidFill>
              </a:rPr>
              <a:t> Number of recovered COVID-19 patients exceeds the number of quarantined COVID-19 patients.</a:t>
            </a:r>
            <a:endParaRPr sz="12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0" name="Google Shape;440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35" name="Google Shape;435;p50"/>
          <p:cNvSpPr txBox="1"/>
          <p:nvPr/>
        </p:nvSpPr>
        <p:spPr>
          <a:xfrm>
            <a:off x="4572000" y="4191900"/>
            <a:ext cx="39240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3"/>
              </a:rPr>
              <a:t>Center for Strategic &amp; International Studies, A Timeline of South Korea’s Response to COVID-19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>
                <a:uFill>
                  <a:noFill/>
                </a:uFill>
                <a:hlinkClick r:id="rId4"/>
              </a:rPr>
              <a:t>John Hopkins, Coronavirus Dashboard 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/>
          </a:p>
        </p:txBody>
      </p:sp>
      <p:pic>
        <p:nvPicPr>
          <p:cNvPr id="436" name="Google Shape;43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99" y="683056"/>
            <a:ext cx="3770099" cy="159564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0"/>
          <p:cNvSpPr txBox="1"/>
          <p:nvPr/>
        </p:nvSpPr>
        <p:spPr>
          <a:xfrm>
            <a:off x="540088" y="2202500"/>
            <a:ext cx="3770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New confirmed COVID-19 cases by day in South Korea. Source: </a:t>
            </a:r>
            <a:r>
              <a:rPr lang="en" sz="800" i="1">
                <a:uFill>
                  <a:noFill/>
                </a:uFill>
                <a:hlinkClick r:id="rId4"/>
              </a:rPr>
              <a:t>John Hopkins Coronavirus Dashboard</a:t>
            </a:r>
            <a:r>
              <a:rPr lang="en" sz="800" i="1"/>
              <a:t>.</a:t>
            </a:r>
            <a:endParaRPr sz="800" i="1"/>
          </a:p>
        </p:txBody>
      </p:sp>
      <p:pic>
        <p:nvPicPr>
          <p:cNvPr id="438" name="Google Shape;43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012" y="2693596"/>
            <a:ext cx="3762282" cy="159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0"/>
          <p:cNvSpPr txBox="1"/>
          <p:nvPr/>
        </p:nvSpPr>
        <p:spPr>
          <a:xfrm>
            <a:off x="540088" y="4257300"/>
            <a:ext cx="3770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Total confirmed COVID-19 cases by day in South Korea. </a:t>
            </a:r>
            <a:r>
              <a:rPr lang="en" sz="800">
                <a:solidFill>
                  <a:schemeClr val="dk1"/>
                </a:solidFill>
              </a:rPr>
              <a:t>Source: </a:t>
            </a:r>
            <a:r>
              <a:rPr lang="en" sz="800" i="1">
                <a:uFill>
                  <a:noFill/>
                </a:uFill>
                <a:hlinkClick r:id="rId4"/>
              </a:rPr>
              <a:t>John Hopkins Coronavirus Dashboard</a:t>
            </a:r>
            <a:r>
              <a:rPr lang="en" sz="1000"/>
              <a:t>.</a:t>
            </a:r>
            <a:endParaRPr sz="1000"/>
          </a:p>
        </p:txBody>
      </p:sp>
      <p:sp>
        <p:nvSpPr>
          <p:cNvPr id="441" name="Google Shape;441;p50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0" y="683052"/>
            <a:ext cx="3761287" cy="15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00" y="2693600"/>
            <a:ext cx="3770101" cy="16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Italy Timeline</a:t>
            </a:r>
            <a:endParaRPr/>
          </a:p>
        </p:txBody>
      </p:sp>
      <p:sp>
        <p:nvSpPr>
          <p:cNvPr id="449" name="Google Shape;449;p51"/>
          <p:cNvSpPr txBox="1">
            <a:spLocks noGrp="1"/>
          </p:cNvSpPr>
          <p:nvPr>
            <p:ph type="body" idx="2"/>
          </p:nvPr>
        </p:nvSpPr>
        <p:spPr>
          <a:xfrm>
            <a:off x="4471450" y="683050"/>
            <a:ext cx="4566300" cy="3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Timeline: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Jan. 31, 2020:</a:t>
            </a:r>
            <a:r>
              <a:rPr lang="en" sz="1100">
                <a:solidFill>
                  <a:schemeClr val="dk1"/>
                </a:solidFill>
              </a:rPr>
              <a:t> Italy suspends flights to China and declares a national emergency after two cases are confirmed in Rome (</a:t>
            </a:r>
            <a:r>
              <a:rPr lang="en" sz="1100" i="1">
                <a:solidFill>
                  <a:schemeClr val="dk1"/>
                </a:solidFill>
              </a:rPr>
              <a:t>2 confirmed cases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Feb. 15</a:t>
            </a:r>
            <a:r>
              <a:rPr lang="en" sz="1100">
                <a:solidFill>
                  <a:schemeClr val="dk1"/>
                </a:solidFill>
              </a:rPr>
              <a:t>: First COVID-19 case reported.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Feb. 23:</a:t>
            </a:r>
            <a:r>
              <a:rPr lang="en" sz="1100">
                <a:solidFill>
                  <a:schemeClr val="dk1"/>
                </a:solidFill>
              </a:rPr>
              <a:t> Small towns hit by the outbreak are placed under quarantine. Carnival celebrations and some soccer matches are canceled (</a:t>
            </a:r>
            <a:r>
              <a:rPr lang="en" sz="1100" i="1">
                <a:solidFill>
                  <a:schemeClr val="dk1"/>
                </a:solidFill>
              </a:rPr>
              <a:t>150 cases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4:</a:t>
            </a:r>
            <a:r>
              <a:rPr lang="en" sz="1100">
                <a:solidFill>
                  <a:schemeClr val="dk1"/>
                </a:solidFill>
              </a:rPr>
              <a:t> Schools and universities are closed (</a:t>
            </a:r>
            <a:r>
              <a:rPr lang="en" sz="1100" i="1">
                <a:solidFill>
                  <a:schemeClr val="dk1"/>
                </a:solidFill>
              </a:rPr>
              <a:t>3,089 cases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8:</a:t>
            </a:r>
            <a:r>
              <a:rPr lang="en" sz="1100">
                <a:solidFill>
                  <a:schemeClr val="dk1"/>
                </a:solidFill>
              </a:rPr>
              <a:t> Several northern provinces are placed under lockdown (</a:t>
            </a:r>
            <a:r>
              <a:rPr lang="en" sz="1100" i="1">
                <a:solidFill>
                  <a:schemeClr val="dk1"/>
                </a:solidFill>
              </a:rPr>
              <a:t>7,375 cases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9:</a:t>
            </a:r>
            <a:r>
              <a:rPr lang="en" sz="1100">
                <a:solidFill>
                  <a:schemeClr val="dk1"/>
                </a:solidFill>
              </a:rPr>
              <a:t> The lockdown is extended nationwide (</a:t>
            </a:r>
            <a:r>
              <a:rPr lang="en" sz="1100" i="1">
                <a:solidFill>
                  <a:schemeClr val="dk1"/>
                </a:solidFill>
              </a:rPr>
              <a:t>9,172 cases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11:</a:t>
            </a:r>
            <a:r>
              <a:rPr lang="en" sz="1100">
                <a:solidFill>
                  <a:schemeClr val="dk1"/>
                </a:solidFill>
              </a:rPr>
              <a:t> All restaurants and bars are closed (</a:t>
            </a:r>
            <a:r>
              <a:rPr lang="en" sz="1100" i="1">
                <a:solidFill>
                  <a:schemeClr val="dk1"/>
                </a:solidFill>
              </a:rPr>
              <a:t>12,462 cases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22:</a:t>
            </a:r>
            <a:r>
              <a:rPr lang="en" sz="1100">
                <a:solidFill>
                  <a:schemeClr val="dk1"/>
                </a:solidFill>
              </a:rPr>
              <a:t> Factories are closed and all nonessential production is halted (</a:t>
            </a:r>
            <a:r>
              <a:rPr lang="en" sz="1100" i="1">
                <a:solidFill>
                  <a:schemeClr val="dk1"/>
                </a:solidFill>
              </a:rPr>
              <a:t>59,138 cases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2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53" name="Google Shape;453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50" name="Google Shape;450;p51"/>
          <p:cNvSpPr txBox="1"/>
          <p:nvPr/>
        </p:nvSpPr>
        <p:spPr>
          <a:xfrm>
            <a:off x="4572000" y="3979200"/>
            <a:ext cx="39240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5"/>
              </a:rPr>
              <a:t>Axios, Timeline: How Italy’s coronavirus crisis became the world’s deadliest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6"/>
              </a:rPr>
              <a:t>Wired, How Italy became the ground zero of Europe’s coronavirus crisis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>
                <a:uFill>
                  <a:noFill/>
                </a:uFill>
                <a:hlinkClick r:id="rId7"/>
              </a:rPr>
              <a:t>John Hopkins, Coronavirus Dashboard</a:t>
            </a:r>
            <a:r>
              <a:rPr lang="en" sz="800" i="1"/>
              <a:t> 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/>
          </a:p>
        </p:txBody>
      </p:sp>
      <p:sp>
        <p:nvSpPr>
          <p:cNvPr id="451" name="Google Shape;451;p51"/>
          <p:cNvSpPr txBox="1"/>
          <p:nvPr/>
        </p:nvSpPr>
        <p:spPr>
          <a:xfrm>
            <a:off x="540088" y="2202500"/>
            <a:ext cx="3770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New confirmed COVID-19 cases by day in Italy. Source: </a:t>
            </a:r>
            <a:r>
              <a:rPr lang="en" sz="800" i="1">
                <a:uFill>
                  <a:noFill/>
                </a:uFill>
                <a:hlinkClick r:id="rId7"/>
              </a:rPr>
              <a:t>John Hopkins Coronavirus Dashboard</a:t>
            </a:r>
            <a:r>
              <a:rPr lang="en" sz="800" i="1"/>
              <a:t>.</a:t>
            </a:r>
            <a:endParaRPr sz="800" i="1"/>
          </a:p>
        </p:txBody>
      </p:sp>
      <p:sp>
        <p:nvSpPr>
          <p:cNvPr id="452" name="Google Shape;452;p51"/>
          <p:cNvSpPr txBox="1"/>
          <p:nvPr/>
        </p:nvSpPr>
        <p:spPr>
          <a:xfrm>
            <a:off x="540088" y="4257300"/>
            <a:ext cx="3770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Total confirmed COVID-19 cases by day in Italy. </a:t>
            </a:r>
            <a:r>
              <a:rPr lang="en" sz="800">
                <a:solidFill>
                  <a:schemeClr val="dk1"/>
                </a:solidFill>
              </a:rPr>
              <a:t>Source: </a:t>
            </a:r>
            <a:r>
              <a:rPr lang="en" sz="800" i="1">
                <a:uFill>
                  <a:noFill/>
                </a:uFill>
                <a:hlinkClick r:id="rId7"/>
              </a:rPr>
              <a:t>John Hopkins Coronavirus Dashboard</a:t>
            </a:r>
            <a:r>
              <a:rPr lang="en" sz="1000"/>
              <a:t>.</a:t>
            </a:r>
            <a:endParaRPr sz="1000"/>
          </a:p>
        </p:txBody>
      </p:sp>
      <p:sp>
        <p:nvSpPr>
          <p:cNvPr id="454" name="Google Shape;454;p51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693225"/>
            <a:ext cx="3770099" cy="158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00" y="2703799"/>
            <a:ext cx="3762301" cy="15752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1" name="Google Shape;461;p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Timeline</a:t>
            </a:r>
            <a:endParaRPr/>
          </a:p>
        </p:txBody>
      </p:sp>
      <p:sp>
        <p:nvSpPr>
          <p:cNvPr id="462" name="Google Shape;462;p52"/>
          <p:cNvSpPr txBox="1">
            <a:spLocks noGrp="1"/>
          </p:cNvSpPr>
          <p:nvPr>
            <p:ph type="body" idx="2"/>
          </p:nvPr>
        </p:nvSpPr>
        <p:spPr>
          <a:xfrm>
            <a:off x="4471450" y="683050"/>
            <a:ext cx="4566300" cy="3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Timeline:</a:t>
            </a:r>
            <a:endParaRPr b="1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Jan. 21, 2020: </a:t>
            </a:r>
            <a:r>
              <a:rPr lang="en" sz="1100">
                <a:solidFill>
                  <a:schemeClr val="dk1"/>
                </a:solidFill>
              </a:rPr>
              <a:t>First COVID-19 cases reported. 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Jan. 31: </a:t>
            </a:r>
            <a:r>
              <a:rPr lang="en" sz="1100">
                <a:solidFill>
                  <a:schemeClr val="dk1"/>
                </a:solidFill>
              </a:rPr>
              <a:t>USA restricts travel from China.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Feb. 29: </a:t>
            </a:r>
            <a:r>
              <a:rPr lang="en" sz="1100">
                <a:solidFill>
                  <a:schemeClr val="dk1"/>
                </a:solidFill>
              </a:rPr>
              <a:t>First COVID-19 death.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3: </a:t>
            </a:r>
            <a:r>
              <a:rPr lang="en" sz="1100">
                <a:solidFill>
                  <a:schemeClr val="dk1"/>
                </a:solidFill>
              </a:rPr>
              <a:t>USA approves widespread coronavirus testing.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11: </a:t>
            </a:r>
            <a:r>
              <a:rPr lang="en" sz="1100">
                <a:solidFill>
                  <a:schemeClr val="dk1"/>
                </a:solidFill>
              </a:rPr>
              <a:t>Travel from Europe restricted.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13: </a:t>
            </a:r>
            <a:r>
              <a:rPr lang="en" sz="1100">
                <a:solidFill>
                  <a:schemeClr val="dk1"/>
                </a:solidFill>
              </a:rPr>
              <a:t>National emergency declared.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Mar. 15: </a:t>
            </a:r>
            <a:r>
              <a:rPr lang="en" sz="1100">
                <a:solidFill>
                  <a:schemeClr val="dk1"/>
                </a:solidFill>
              </a:rPr>
              <a:t>Beginning of social distancing policies. 4.6k cases of COVID-19 confirmed in USA.</a:t>
            </a:r>
            <a:endParaRPr sz="1100"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29: </a:t>
            </a:r>
            <a:r>
              <a:rPr lang="en" sz="1100">
                <a:solidFill>
                  <a:srgbClr val="000000"/>
                </a:solidFill>
              </a:rPr>
              <a:t>Social distancing policies are extended to April 30th. 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Apr. 14 - 19: </a:t>
            </a:r>
            <a:r>
              <a:rPr lang="en" sz="1100">
                <a:solidFill>
                  <a:schemeClr val="dk1"/>
                </a:solidFill>
              </a:rPr>
              <a:t>IHME estimated peak death day range.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chemeClr val="dk1"/>
                </a:solidFill>
              </a:rPr>
              <a:t>Jul. 16: </a:t>
            </a:r>
            <a:r>
              <a:rPr lang="en" sz="1100">
                <a:solidFill>
                  <a:schemeClr val="dk1"/>
                </a:solidFill>
              </a:rPr>
              <a:t>COVID-19 related deaths predicted to be zero by IHME.</a:t>
            </a:r>
            <a:endParaRPr sz="1200" i="1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66" name="Google Shape;466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63" name="Google Shape;463;p52"/>
          <p:cNvSpPr txBox="1"/>
          <p:nvPr/>
        </p:nvSpPr>
        <p:spPr>
          <a:xfrm>
            <a:off x="540088" y="2202500"/>
            <a:ext cx="3770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New confirmed COVID-19 cases by day in the United States. Source: </a:t>
            </a:r>
            <a:r>
              <a:rPr lang="en" sz="800" i="1">
                <a:uFill>
                  <a:noFill/>
                </a:uFill>
                <a:hlinkClick r:id="rId5"/>
              </a:rPr>
              <a:t>John Hopkins Coronavirus Dashboard</a:t>
            </a:r>
            <a:r>
              <a:rPr lang="en" sz="800" i="1"/>
              <a:t>.</a:t>
            </a:r>
            <a:endParaRPr sz="800" i="1"/>
          </a:p>
        </p:txBody>
      </p:sp>
      <p:sp>
        <p:nvSpPr>
          <p:cNvPr id="464" name="Google Shape;464;p52"/>
          <p:cNvSpPr txBox="1"/>
          <p:nvPr/>
        </p:nvSpPr>
        <p:spPr>
          <a:xfrm>
            <a:off x="540088" y="4257300"/>
            <a:ext cx="37701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Total confirmed COVID-19 cases by day in the United States. </a:t>
            </a:r>
            <a:r>
              <a:rPr lang="en" sz="800">
                <a:solidFill>
                  <a:schemeClr val="dk1"/>
                </a:solidFill>
              </a:rPr>
              <a:t>Source: </a:t>
            </a:r>
            <a:r>
              <a:rPr lang="en" sz="800" i="1">
                <a:uFill>
                  <a:noFill/>
                </a:uFill>
                <a:hlinkClick r:id="rId5"/>
              </a:rPr>
              <a:t>John Hopkins Coronavirus Dashboard</a:t>
            </a:r>
            <a:r>
              <a:rPr lang="en" sz="1000"/>
              <a:t>.</a:t>
            </a:r>
            <a:endParaRPr sz="1000"/>
          </a:p>
        </p:txBody>
      </p:sp>
      <p:sp>
        <p:nvSpPr>
          <p:cNvPr id="465" name="Google Shape;465;p52"/>
          <p:cNvSpPr txBox="1"/>
          <p:nvPr/>
        </p:nvSpPr>
        <p:spPr>
          <a:xfrm>
            <a:off x="4572000" y="3748125"/>
            <a:ext cx="43602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6"/>
              </a:rPr>
              <a:t>New York Times, A Timeline of the Coronavirus Pandemic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>
                <a:uFill>
                  <a:noFill/>
                </a:uFill>
                <a:hlinkClick r:id="rId7"/>
              </a:rPr>
              <a:t>The Wall Street Journal, White House Extends Social-Distancing Guidelines until end of April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8"/>
              </a:rPr>
              <a:t>IHME, COVID-19 Predictions </a:t>
            </a:r>
            <a:r>
              <a:rPr lang="en" sz="800" i="1"/>
              <a:t> 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/>
          </a:p>
        </p:txBody>
      </p:sp>
      <p:sp>
        <p:nvSpPr>
          <p:cNvPr id="467" name="Google Shape;467;p52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87" y="2971888"/>
            <a:ext cx="2674700" cy="205890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Timeline</a:t>
            </a:r>
            <a:endParaRPr/>
          </a:p>
        </p:txBody>
      </p:sp>
      <p:sp>
        <p:nvSpPr>
          <p:cNvPr id="474" name="Google Shape;474;p53"/>
          <p:cNvSpPr txBox="1">
            <a:spLocks noGrp="1"/>
          </p:cNvSpPr>
          <p:nvPr>
            <p:ph type="body" idx="2"/>
          </p:nvPr>
        </p:nvSpPr>
        <p:spPr>
          <a:xfrm>
            <a:off x="4460350" y="695650"/>
            <a:ext cx="45663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Timeline:</a:t>
            </a:r>
            <a:endParaRPr b="1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1, 2020: </a:t>
            </a:r>
            <a:r>
              <a:rPr lang="en" sz="1100">
                <a:solidFill>
                  <a:srgbClr val="000000"/>
                </a:solidFill>
              </a:rPr>
              <a:t>First COVID-19 cases reported. 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7: </a:t>
            </a:r>
            <a:r>
              <a:rPr lang="en" sz="1100">
                <a:solidFill>
                  <a:srgbClr val="000000"/>
                </a:solidFill>
              </a:rPr>
              <a:t>State of emergency announced.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10: </a:t>
            </a:r>
            <a:r>
              <a:rPr lang="en" sz="1100">
                <a:solidFill>
                  <a:srgbClr val="000000"/>
                </a:solidFill>
              </a:rPr>
              <a:t>Beginning of social distancing policies.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10: </a:t>
            </a:r>
            <a:r>
              <a:rPr lang="en" sz="1100">
                <a:solidFill>
                  <a:srgbClr val="000000"/>
                </a:solidFill>
              </a:rPr>
              <a:t>Schools and large gathering places temporarily close.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18 - 20: </a:t>
            </a:r>
            <a:r>
              <a:rPr lang="en" sz="1100">
                <a:solidFill>
                  <a:srgbClr val="000000"/>
                </a:solidFill>
              </a:rPr>
              <a:t>Most public places (bars, gyms, schools, etc.) are closed.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14: </a:t>
            </a:r>
            <a:r>
              <a:rPr lang="en" sz="1100">
                <a:solidFill>
                  <a:srgbClr val="000000"/>
                </a:solidFill>
              </a:rPr>
              <a:t>First COVID-19 death.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22 - Apr. 15: </a:t>
            </a:r>
            <a:r>
              <a:rPr lang="en" sz="1100">
                <a:solidFill>
                  <a:srgbClr val="000000"/>
                </a:solidFill>
              </a:rPr>
              <a:t>Statewide stay-at-home order for all non-essential workers.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Apr. 10 - 12: </a:t>
            </a:r>
            <a:r>
              <a:rPr lang="en" sz="1100">
                <a:solidFill>
                  <a:srgbClr val="000000"/>
                </a:solidFill>
              </a:rPr>
              <a:t>IHME estimated peak death day range.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May 11: </a:t>
            </a:r>
            <a:r>
              <a:rPr lang="en" sz="1100">
                <a:solidFill>
                  <a:srgbClr val="000000"/>
                </a:solidFill>
              </a:rPr>
              <a:t>COVID-19 related deaths predicted to be zero by IHME.</a:t>
            </a:r>
            <a:endParaRPr sz="125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8" name="Google Shape;478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75" name="Google Shape;4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700" y="3556325"/>
            <a:ext cx="833225" cy="8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695650"/>
            <a:ext cx="3673889" cy="2135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7" name="Google Shape;477;p53"/>
          <p:cNvSpPr txBox="1"/>
          <p:nvPr/>
        </p:nvSpPr>
        <p:spPr>
          <a:xfrm>
            <a:off x="4460350" y="3669350"/>
            <a:ext cx="39240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6"/>
              </a:rPr>
              <a:t>USA Today, Lohud, Coronavirus Timeline in New York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>
                <a:uFill>
                  <a:noFill/>
                </a:uFill>
                <a:hlinkClick r:id="rId7"/>
              </a:rPr>
              <a:t>IHME, COVID-19 Predictions </a:t>
            </a:r>
            <a:r>
              <a:rPr lang="en" sz="800" i="1"/>
              <a:t> 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8"/>
              </a:rPr>
              <a:t>Time, New York’s First Death from COVID-19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9"/>
              </a:rPr>
              <a:t>Newsbreak, Coronavirus Realtime Updates - data aggregated from gov. websites and released records such as CDC and WHO</a:t>
            </a:r>
            <a:r>
              <a:rPr lang="en" sz="800" i="1" u="sng">
                <a:hlinkClick r:id="rId9"/>
              </a:rPr>
              <a:t> </a:t>
            </a:r>
            <a:endParaRPr sz="800" i="1"/>
          </a:p>
        </p:txBody>
      </p:sp>
      <p:sp>
        <p:nvSpPr>
          <p:cNvPr id="479" name="Google Shape;479;p53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As of Mar. 31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02" y="2764700"/>
            <a:ext cx="2371175" cy="216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Michigan Timeline</a:t>
            </a:r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2"/>
          </p:nvPr>
        </p:nvSpPr>
        <p:spPr>
          <a:xfrm>
            <a:off x="4447825" y="611975"/>
            <a:ext cx="4566300" cy="275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Timeline:</a:t>
            </a:r>
            <a:endParaRPr b="1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10, 2020: </a:t>
            </a:r>
            <a:r>
              <a:rPr lang="en" sz="1100">
                <a:solidFill>
                  <a:srgbClr val="000000"/>
                </a:solidFill>
              </a:rPr>
              <a:t>First COVID-19 cases reported. Gov. Whitmer announces state of emergency.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11: </a:t>
            </a:r>
            <a:r>
              <a:rPr lang="en" sz="1100">
                <a:solidFill>
                  <a:srgbClr val="000000"/>
                </a:solidFill>
              </a:rPr>
              <a:t>Gov. Whitmer urges social distancing.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13: </a:t>
            </a:r>
            <a:r>
              <a:rPr lang="en" sz="1100">
                <a:solidFill>
                  <a:srgbClr val="000000"/>
                </a:solidFill>
              </a:rPr>
              <a:t>Beginning of social distancing policies.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13: </a:t>
            </a:r>
            <a:r>
              <a:rPr lang="en" sz="1100">
                <a:solidFill>
                  <a:srgbClr val="000000"/>
                </a:solidFill>
              </a:rPr>
              <a:t>Schools close and gatherings over 250 people are banned.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16:</a:t>
            </a:r>
            <a:r>
              <a:rPr lang="en" sz="1100">
                <a:solidFill>
                  <a:srgbClr val="000000"/>
                </a:solidFill>
              </a:rPr>
              <a:t> Most public places (bars, gyms, etc.) are closed.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17: </a:t>
            </a:r>
            <a:r>
              <a:rPr lang="en" sz="1100">
                <a:solidFill>
                  <a:srgbClr val="000000"/>
                </a:solidFill>
              </a:rPr>
              <a:t>First COVID-19 death.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23 - Apr. 13: </a:t>
            </a:r>
            <a:r>
              <a:rPr lang="en" sz="1100">
                <a:solidFill>
                  <a:srgbClr val="000000"/>
                </a:solidFill>
              </a:rPr>
              <a:t>Statewide stay-at-home order for all non-essential workers.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Apr. 10 - 12: </a:t>
            </a:r>
            <a:r>
              <a:rPr lang="en" sz="1100">
                <a:solidFill>
                  <a:srgbClr val="000000"/>
                </a:solidFill>
              </a:rPr>
              <a:t>IHME estimated peak death day range.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May 6: </a:t>
            </a:r>
            <a:r>
              <a:rPr lang="en" sz="1100">
                <a:solidFill>
                  <a:srgbClr val="000000"/>
                </a:solidFill>
              </a:rPr>
              <a:t>COVID-19 related deaths predicted to be zero by IHME.</a:t>
            </a:r>
            <a:endParaRPr sz="12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4447825" y="3370175"/>
            <a:ext cx="4610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NOTE</a:t>
            </a:r>
            <a:r>
              <a:rPr lang="en" sz="1000"/>
              <a:t>: Detroit is predicted to one of the next USA hot spots. The population is considered to be “very high risk” due to pre-existing health conditions, lack of proper health care treatment, living situations, and other social issues.</a:t>
            </a:r>
            <a:r>
              <a:rPr lang="en" sz="1100"/>
              <a:t> </a:t>
            </a:r>
            <a:endParaRPr sz="1100"/>
          </a:p>
        </p:txBody>
      </p:sp>
      <p:pic>
        <p:nvPicPr>
          <p:cNvPr id="488" name="Google Shape;48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012" y="3858483"/>
            <a:ext cx="958488" cy="102383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/>
          <p:nvPr/>
        </p:nvSpPr>
        <p:spPr>
          <a:xfrm>
            <a:off x="2616125" y="4644850"/>
            <a:ext cx="135000" cy="1059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2689375" y="4513275"/>
            <a:ext cx="135000" cy="1059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4"/>
          <p:cNvSpPr/>
          <p:nvPr/>
        </p:nvSpPr>
        <p:spPr>
          <a:xfrm>
            <a:off x="2689375" y="4619175"/>
            <a:ext cx="135000" cy="1059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700350"/>
            <a:ext cx="3375603" cy="1988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3" name="Google Shape;493;p54"/>
          <p:cNvSpPr txBox="1"/>
          <p:nvPr/>
        </p:nvSpPr>
        <p:spPr>
          <a:xfrm>
            <a:off x="4469875" y="4074675"/>
            <a:ext cx="45663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6"/>
              </a:rPr>
              <a:t>Click-on Detroit, Michigan Coronavirus Timeline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7"/>
              </a:rPr>
              <a:t>IHME, COVID-19 Predictions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8"/>
              </a:rPr>
              <a:t>Detroit Free Press, ‘Southeast Michigan is burning’  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9"/>
              </a:rPr>
              <a:t>Newsbreak, Coronavirus Realtime Updates - data aggregated from gov. websites and released records such as CDC and WHO </a:t>
            </a:r>
            <a:endParaRPr sz="800" i="1"/>
          </a:p>
        </p:txBody>
      </p:sp>
      <p:sp>
        <p:nvSpPr>
          <p:cNvPr id="495" name="Google Shape;495;p54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559" y="3178248"/>
            <a:ext cx="1125827" cy="191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Illinois Timeline</a:t>
            </a:r>
            <a:endParaRPr/>
          </a:p>
        </p:txBody>
      </p:sp>
      <p:sp>
        <p:nvSpPr>
          <p:cNvPr id="502" name="Google Shape;502;p55"/>
          <p:cNvSpPr txBox="1">
            <a:spLocks noGrp="1"/>
          </p:cNvSpPr>
          <p:nvPr>
            <p:ph type="body" idx="2"/>
          </p:nvPr>
        </p:nvSpPr>
        <p:spPr>
          <a:xfrm>
            <a:off x="4447825" y="732425"/>
            <a:ext cx="4566300" cy="25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Timeline:</a:t>
            </a:r>
            <a:endParaRPr b="1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Jan. 24, 2020:</a:t>
            </a:r>
            <a:r>
              <a:rPr lang="en" sz="1100">
                <a:solidFill>
                  <a:srgbClr val="000000"/>
                </a:solidFill>
              </a:rPr>
              <a:t> First COVID-19 case reported.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Feb. 11:</a:t>
            </a:r>
            <a:r>
              <a:rPr lang="en" sz="1100">
                <a:solidFill>
                  <a:srgbClr val="000000"/>
                </a:solidFill>
              </a:rPr>
              <a:t> In-state testing begins.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12: </a:t>
            </a:r>
            <a:r>
              <a:rPr lang="en" sz="1100">
                <a:solidFill>
                  <a:srgbClr val="000000"/>
                </a:solidFill>
              </a:rPr>
              <a:t>Social distancing policies begin.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12: </a:t>
            </a:r>
            <a:r>
              <a:rPr lang="en" sz="1100">
                <a:solidFill>
                  <a:srgbClr val="000000"/>
                </a:solidFill>
              </a:rPr>
              <a:t>Gathering greater than 1,000 people are banned.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15: </a:t>
            </a:r>
            <a:r>
              <a:rPr lang="en" sz="1100">
                <a:solidFill>
                  <a:srgbClr val="000000"/>
                </a:solidFill>
              </a:rPr>
              <a:t>Dine-in restaurants are closed.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17: </a:t>
            </a:r>
            <a:r>
              <a:rPr lang="en" sz="1100">
                <a:solidFill>
                  <a:srgbClr val="000000"/>
                </a:solidFill>
              </a:rPr>
              <a:t>Schools closed.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17: </a:t>
            </a:r>
            <a:r>
              <a:rPr lang="en" sz="1100">
                <a:solidFill>
                  <a:srgbClr val="000000"/>
                </a:solidFill>
              </a:rPr>
              <a:t>First COVID-19 death.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21 - Apr. 7: </a:t>
            </a:r>
            <a:r>
              <a:rPr lang="en" sz="1100">
                <a:solidFill>
                  <a:srgbClr val="000000"/>
                </a:solidFill>
              </a:rPr>
              <a:t>Statewide stay-at-home order for all non-essential workers.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Apr. 17 - 21: </a:t>
            </a:r>
            <a:r>
              <a:rPr lang="en" sz="1100">
                <a:solidFill>
                  <a:srgbClr val="000000"/>
                </a:solidFill>
              </a:rPr>
              <a:t>IHME estimated peak death day range.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May 22: </a:t>
            </a:r>
            <a:r>
              <a:rPr lang="en" sz="1100">
                <a:solidFill>
                  <a:srgbClr val="000000"/>
                </a:solidFill>
              </a:rPr>
              <a:t>COVID-19 related deaths predicted to be zero by IHME.</a:t>
            </a:r>
            <a:endParaRPr sz="125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08" name="Google Shape;508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03" name="Google Shape;503;p55"/>
          <p:cNvSpPr txBox="1"/>
          <p:nvPr/>
        </p:nvSpPr>
        <p:spPr>
          <a:xfrm>
            <a:off x="4447825" y="3366425"/>
            <a:ext cx="4471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NOTE</a:t>
            </a:r>
            <a:r>
              <a:rPr lang="en" sz="1100"/>
              <a:t>: Chicago is predicted to one of the next USA hot spots. </a:t>
            </a:r>
            <a:endParaRPr sz="1100"/>
          </a:p>
        </p:txBody>
      </p:sp>
      <p:pic>
        <p:nvPicPr>
          <p:cNvPr id="504" name="Google Shape;5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512" y="3463975"/>
            <a:ext cx="12573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5"/>
          <p:cNvSpPr/>
          <p:nvPr/>
        </p:nvSpPr>
        <p:spPr>
          <a:xfrm>
            <a:off x="1797613" y="3421075"/>
            <a:ext cx="135000" cy="1059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884825"/>
            <a:ext cx="3715379" cy="217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55"/>
          <p:cNvSpPr txBox="1"/>
          <p:nvPr/>
        </p:nvSpPr>
        <p:spPr>
          <a:xfrm>
            <a:off x="4447825" y="3876125"/>
            <a:ext cx="39240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6"/>
              </a:rPr>
              <a:t>ABC 7 Eyewitness News, Coronavirus Illinois Update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7"/>
              </a:rPr>
              <a:t>IHME, COVID-19 Predictions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8"/>
              </a:rPr>
              <a:t>Newsbreak, Coronavirus Realtime Updates - data aggregated from gov. websites and released records such as CDC and WHO </a:t>
            </a:r>
            <a:endParaRPr sz="800" i="1"/>
          </a:p>
        </p:txBody>
      </p:sp>
      <p:sp>
        <p:nvSpPr>
          <p:cNvPr id="509" name="Google Shape;509;p55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52" y="3088450"/>
            <a:ext cx="1800249" cy="18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Ohio Timeline</a:t>
            </a:r>
            <a:endParaRPr/>
          </a:p>
        </p:txBody>
      </p:sp>
      <p:sp>
        <p:nvSpPr>
          <p:cNvPr id="516" name="Google Shape;516;p56"/>
          <p:cNvSpPr txBox="1">
            <a:spLocks noGrp="1"/>
          </p:cNvSpPr>
          <p:nvPr>
            <p:ph type="body" idx="2"/>
          </p:nvPr>
        </p:nvSpPr>
        <p:spPr>
          <a:xfrm>
            <a:off x="4447825" y="889525"/>
            <a:ext cx="4566300" cy="25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Timeline:</a:t>
            </a:r>
            <a:endParaRPr b="1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1, 2020: </a:t>
            </a:r>
            <a:r>
              <a:rPr lang="en" sz="1100">
                <a:solidFill>
                  <a:srgbClr val="000000"/>
                </a:solidFill>
              </a:rPr>
              <a:t>First COVID-19 case reported. Gov. DeWine declares state of emergency.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12: </a:t>
            </a:r>
            <a:r>
              <a:rPr lang="en" sz="1100">
                <a:solidFill>
                  <a:srgbClr val="000000"/>
                </a:solidFill>
              </a:rPr>
              <a:t>Beginning of social distancing policies.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12: </a:t>
            </a:r>
            <a:r>
              <a:rPr lang="en" sz="1100">
                <a:solidFill>
                  <a:srgbClr val="000000"/>
                </a:solidFill>
              </a:rPr>
              <a:t>Schools closed and gatherings greater than 100 people banned.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15 - 18: </a:t>
            </a:r>
            <a:r>
              <a:rPr lang="en" sz="1100">
                <a:solidFill>
                  <a:srgbClr val="000000"/>
                </a:solidFill>
              </a:rPr>
              <a:t>Most public places closed.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20: </a:t>
            </a:r>
            <a:r>
              <a:rPr lang="en" sz="1100">
                <a:solidFill>
                  <a:srgbClr val="000000"/>
                </a:solidFill>
              </a:rPr>
              <a:t>First COVID-19 death.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24 - Apr. 7: </a:t>
            </a:r>
            <a:r>
              <a:rPr lang="en" sz="1100">
                <a:solidFill>
                  <a:srgbClr val="000000"/>
                </a:solidFill>
              </a:rPr>
              <a:t>Statewide stay-at-home order for all non-essential workers.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Apr. 21 - 25: </a:t>
            </a:r>
            <a:r>
              <a:rPr lang="en" sz="1100">
                <a:solidFill>
                  <a:srgbClr val="000000"/>
                </a:solidFill>
              </a:rPr>
              <a:t>IHME estimated peak death day range.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May 27: </a:t>
            </a:r>
            <a:r>
              <a:rPr lang="en" sz="1100">
                <a:solidFill>
                  <a:srgbClr val="000000"/>
                </a:solidFill>
              </a:rPr>
              <a:t>COVID-19 related deaths predicted to be zero by IHME.</a:t>
            </a:r>
            <a:endParaRPr sz="125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21" name="Google Shape;521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17" name="Google Shape;51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000" y="3353075"/>
            <a:ext cx="12573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6"/>
          <p:cNvSpPr/>
          <p:nvPr/>
        </p:nvSpPr>
        <p:spPr>
          <a:xfrm>
            <a:off x="1236025" y="3286550"/>
            <a:ext cx="135000" cy="1059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" name="Google Shape;51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882100"/>
            <a:ext cx="3539049" cy="2023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0" name="Google Shape;520;p56"/>
          <p:cNvSpPr txBox="1"/>
          <p:nvPr/>
        </p:nvSpPr>
        <p:spPr>
          <a:xfrm>
            <a:off x="4447825" y="3581150"/>
            <a:ext cx="39240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6"/>
              </a:rPr>
              <a:t>Dayton Daily News, Coronavirus Timeline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7"/>
              </a:rPr>
              <a:t>IHME, COVID-19 Predictions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8"/>
              </a:rPr>
              <a:t>Newsbreak, Coronavirus Realtime Updates - data aggregated from gov. websites and released records such as CDC and WHO </a:t>
            </a:r>
            <a:endParaRPr sz="800" i="1"/>
          </a:p>
        </p:txBody>
      </p:sp>
      <p:sp>
        <p:nvSpPr>
          <p:cNvPr id="522" name="Google Shape;522;p56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</a:t>
            </a:r>
            <a:r>
              <a:rPr lang="en" dirty="0" smtClean="0"/>
              <a:t>Summary : USA States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539999" y="640200"/>
            <a:ext cx="8377119" cy="42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 smtClean="0">
                <a:solidFill>
                  <a:srgbClr val="000000"/>
                </a:solidFill>
              </a:rPr>
              <a:t>Demographics </a:t>
            </a:r>
            <a:r>
              <a:rPr lang="en" sz="1600" dirty="0">
                <a:solidFill>
                  <a:srgbClr val="000000"/>
                </a:solidFill>
              </a:rPr>
              <a:t>place +30% of our population in the “high risk” category for COVID-19.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Expected Peak Ranges by state/region: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 Recovery data found at country level to-date.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</p:txBody>
      </p:sp>
      <p:graphicFrame>
        <p:nvGraphicFramePr>
          <p:cNvPr id="148" name="Google Shape;148;p26"/>
          <p:cNvGraphicFramePr/>
          <p:nvPr>
            <p:extLst>
              <p:ext uri="{D42A27DB-BD31-4B8C-83A1-F6EECF244321}">
                <p14:modId xmlns:p14="http://schemas.microsoft.com/office/powerpoint/2010/main" val="1496845604"/>
              </p:ext>
            </p:extLst>
          </p:nvPr>
        </p:nvGraphicFramePr>
        <p:xfrm>
          <a:off x="972525" y="1414650"/>
          <a:ext cx="6221950" cy="2669100"/>
        </p:xfrm>
        <a:graphic>
          <a:graphicData uri="http://schemas.openxmlformats.org/drawingml/2006/table">
            <a:tbl>
              <a:tblPr>
                <a:noFill/>
                <a:tableStyleId>{255135EF-EE96-4F5F-A56B-A96D5637EC4A}</a:tableStyleId>
              </a:tblPr>
              <a:tblGrid>
                <a:gridCol w="93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State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Inception Date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Expected New Case Peak Date Range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Least Confirmed Case Date Range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Michigan</a:t>
                      </a:r>
                      <a:endParaRPr sz="11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3/11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4/5 - 4/12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4/21 - 4/28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Ohio</a:t>
                      </a:r>
                      <a:endParaRPr sz="11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3/10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4/4 - 4/11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4/20 - 4/27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Indiana</a:t>
                      </a:r>
                      <a:endParaRPr sz="11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3/10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4/4 - 4/11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4/20 - 4/27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Illinois</a:t>
                      </a:r>
                      <a:endParaRPr sz="11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3/5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4/1 - 4/8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4/18 - 4/25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Ontario</a:t>
                      </a:r>
                      <a:endParaRPr sz="11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3/2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3/29 - 4/5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4/15 - 4/22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New York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3/2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3/29 - 4/5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4/15 - 4/22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784" y="2878813"/>
            <a:ext cx="1308625" cy="21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Indiana Timeline</a:t>
            </a:r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4447825" y="795225"/>
            <a:ext cx="4566300" cy="23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Timeline:</a:t>
            </a:r>
            <a:endParaRPr b="1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6, 2020: </a:t>
            </a:r>
            <a:r>
              <a:rPr lang="en" sz="1100">
                <a:solidFill>
                  <a:srgbClr val="000000"/>
                </a:solidFill>
              </a:rPr>
              <a:t>First COVID-19 case reported. 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12: </a:t>
            </a:r>
            <a:r>
              <a:rPr lang="en" sz="1100">
                <a:solidFill>
                  <a:srgbClr val="000000"/>
                </a:solidFill>
              </a:rPr>
              <a:t>Beginning of social distancing policies.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12: </a:t>
            </a:r>
            <a:r>
              <a:rPr lang="en" sz="1100">
                <a:solidFill>
                  <a:srgbClr val="000000"/>
                </a:solidFill>
              </a:rPr>
              <a:t>Schools closed and large events cancelled.</a:t>
            </a:r>
            <a:endParaRPr sz="1100">
              <a:solidFill>
                <a:srgbClr val="000000"/>
              </a:solidFill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</a:pPr>
            <a:r>
              <a:rPr lang="en" sz="1100" b="1">
                <a:solidFill>
                  <a:srgbClr val="000000"/>
                </a:solidFill>
              </a:rPr>
              <a:t>Mar. 16 - 19: </a:t>
            </a:r>
            <a:r>
              <a:rPr lang="en" sz="1100">
                <a:solidFill>
                  <a:srgbClr val="000000"/>
                </a:solidFill>
              </a:rPr>
              <a:t>Most public places closed, including schools.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16: </a:t>
            </a:r>
            <a:r>
              <a:rPr lang="en" sz="1100">
                <a:solidFill>
                  <a:srgbClr val="000000"/>
                </a:solidFill>
              </a:rPr>
              <a:t>First COVID-19 death.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Mar. 24 - Apr. 7: </a:t>
            </a:r>
            <a:r>
              <a:rPr lang="en" sz="1100">
                <a:solidFill>
                  <a:srgbClr val="000000"/>
                </a:solidFill>
              </a:rPr>
              <a:t>Statewide stay-at-home order for all non-essential workers.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Apr. 18 - 23: </a:t>
            </a:r>
            <a:r>
              <a:rPr lang="en" sz="1100">
                <a:solidFill>
                  <a:srgbClr val="000000"/>
                </a:solidFill>
              </a:rPr>
              <a:t>IHME estimated peak death day range.</a:t>
            </a:r>
            <a:endParaRPr sz="1100">
              <a:solidFill>
                <a:srgbClr val="000000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</a:rPr>
              <a:t>May 26: </a:t>
            </a:r>
            <a:r>
              <a:rPr lang="en" sz="1100">
                <a:solidFill>
                  <a:srgbClr val="000000"/>
                </a:solidFill>
              </a:rPr>
              <a:t>COVID-19 related deaths predicted to be zero by IHME.</a:t>
            </a:r>
            <a:endParaRPr sz="125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34" name="Google Shape;534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530" name="Google Shape;5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925" y="3926425"/>
            <a:ext cx="851300" cy="9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7"/>
          <p:cNvSpPr/>
          <p:nvPr/>
        </p:nvSpPr>
        <p:spPr>
          <a:xfrm>
            <a:off x="1891750" y="3551450"/>
            <a:ext cx="135000" cy="1059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719025"/>
            <a:ext cx="3472992" cy="2055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3" name="Google Shape;533;p57"/>
          <p:cNvSpPr txBox="1"/>
          <p:nvPr/>
        </p:nvSpPr>
        <p:spPr>
          <a:xfrm>
            <a:off x="4447825" y="3352550"/>
            <a:ext cx="39240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(links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6"/>
              </a:rPr>
              <a:t>WISH-TV and the News 8, COVID-19 updates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7"/>
              </a:rPr>
              <a:t>IHME, COVID-19 Predictions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8"/>
              </a:rPr>
              <a:t>Newsbreak, Coronavirus Realtime Updates - data aggregated from gov. websites and released records such as CDC and WHO</a:t>
            </a:r>
            <a:r>
              <a:rPr lang="en" sz="800" i="1"/>
              <a:t> </a:t>
            </a:r>
            <a:endParaRPr sz="800" i="1"/>
          </a:p>
        </p:txBody>
      </p:sp>
      <p:sp>
        <p:nvSpPr>
          <p:cNvPr id="535" name="Google Shape;535;p57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Credible Dashboards</a:t>
            </a:r>
            <a:endParaRPr/>
          </a:p>
        </p:txBody>
      </p:sp>
      <p:sp>
        <p:nvSpPr>
          <p:cNvPr id="573" name="Google Shape;573;p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563" name="Google Shape;563;p6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00" y="1322263"/>
            <a:ext cx="2520602" cy="11842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4" name="Google Shape;564;p60"/>
          <p:cNvSpPr txBox="1"/>
          <p:nvPr/>
        </p:nvSpPr>
        <p:spPr>
          <a:xfrm>
            <a:off x="382425" y="719538"/>
            <a:ext cx="25206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IHME: USA COVID-19 Projections</a:t>
            </a:r>
            <a:endParaRPr/>
          </a:p>
        </p:txBody>
      </p:sp>
      <p:pic>
        <p:nvPicPr>
          <p:cNvPr id="565" name="Google Shape;565;p6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1375" y="1308300"/>
            <a:ext cx="2529149" cy="12121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6" name="Google Shape;566;p60"/>
          <p:cNvSpPr txBox="1"/>
          <p:nvPr/>
        </p:nvSpPr>
        <p:spPr>
          <a:xfrm>
            <a:off x="6231375" y="719538"/>
            <a:ext cx="2530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5"/>
              </a:rPr>
              <a:t>News Break: USA Coronavirus Updates</a:t>
            </a:r>
            <a:endParaRPr/>
          </a:p>
        </p:txBody>
      </p:sp>
      <p:sp>
        <p:nvSpPr>
          <p:cNvPr id="567" name="Google Shape;567;p60"/>
          <p:cNvSpPr txBox="1"/>
          <p:nvPr/>
        </p:nvSpPr>
        <p:spPr>
          <a:xfrm>
            <a:off x="3238825" y="719538"/>
            <a:ext cx="25938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7"/>
              </a:rPr>
              <a:t>John Hopkins: Coronavirus Dashboard</a:t>
            </a:r>
            <a:endParaRPr/>
          </a:p>
        </p:txBody>
      </p:sp>
      <p:pic>
        <p:nvPicPr>
          <p:cNvPr id="568" name="Google Shape;568;p6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2487" y="1317750"/>
            <a:ext cx="2530213" cy="118421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9" name="Google Shape;569;p60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24774" y="3419250"/>
            <a:ext cx="2520600" cy="11815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0" name="Google Shape;570;p60"/>
          <p:cNvSpPr txBox="1"/>
          <p:nvPr/>
        </p:nvSpPr>
        <p:spPr>
          <a:xfrm>
            <a:off x="1819225" y="2844450"/>
            <a:ext cx="25317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9"/>
              </a:rPr>
              <a:t>Canada: Gov. COVID-19 Update</a:t>
            </a:r>
            <a:endParaRPr/>
          </a:p>
        </p:txBody>
      </p:sp>
      <p:pic>
        <p:nvPicPr>
          <p:cNvPr id="571" name="Google Shape;571;p60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92998" y="3419250"/>
            <a:ext cx="2531765" cy="11814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2" name="Google Shape;572;p60"/>
          <p:cNvSpPr txBox="1"/>
          <p:nvPr/>
        </p:nvSpPr>
        <p:spPr>
          <a:xfrm>
            <a:off x="4792875" y="2844450"/>
            <a:ext cx="25317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11"/>
              </a:rPr>
              <a:t>Esri Canada: COVID-19 Dashboard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>
            <a:spLocks noGrp="1"/>
          </p:cNvSpPr>
          <p:nvPr>
            <p:ph type="body" idx="1"/>
          </p:nvPr>
        </p:nvSpPr>
        <p:spPr>
          <a:xfrm>
            <a:off x="540000" y="154050"/>
            <a:ext cx="7051800" cy="2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Institute for Health Metrics and Evaluation (IHME)</a:t>
            </a:r>
            <a:endParaRPr/>
          </a:p>
        </p:txBody>
      </p:sp>
      <p:sp>
        <p:nvSpPr>
          <p:cNvPr id="586" name="Google Shape;586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85" name="Google Shape;585;p62"/>
          <p:cNvSpPr txBox="1">
            <a:spLocks noGrp="1"/>
          </p:cNvSpPr>
          <p:nvPr>
            <p:ph type="body" idx="3"/>
          </p:nvPr>
        </p:nvSpPr>
        <p:spPr>
          <a:xfrm>
            <a:off x="540000" y="716400"/>
            <a:ext cx="7685400" cy="3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The Institute for Health Metrics and Evaluation (IHME) is an independent population health research center at UW Medicine, part of the University of Washington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Design, Setting, and Participants: This study used data on confirmed COVID-19 deaths by day from WHO websites and local and national governments; data on hospital capacity and utilization for US states; and observed COVID-19 utilization data from select locations to develop a statistical model forecasting deaths and hospital utilization against capacity by state for the US over the next 4 months.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 txBox="1"/>
          <p:nvPr/>
        </p:nvSpPr>
        <p:spPr>
          <a:xfrm>
            <a:off x="5044875" y="1191749"/>
            <a:ext cx="3486000" cy="321524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Observations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Death Rate is 1% of diagnosed, so it follows that active cases will reduce accordingly.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Recovery time is 7 days after symptoms end  and 72 hours past fever. (Johns Hopkins*). 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This could push out recovery 7-10 days after the curve. (**if added to the date the curve flattens)</a:t>
            </a:r>
            <a:endParaRPr dirty="0"/>
          </a:p>
        </p:txBody>
      </p:sp>
      <p:sp>
        <p:nvSpPr>
          <p:cNvPr id="601" name="Google Shape;601;p64"/>
          <p:cNvSpPr txBox="1">
            <a:spLocks noGrp="1"/>
          </p:cNvSpPr>
          <p:nvPr>
            <p:ph type="body" idx="1"/>
          </p:nvPr>
        </p:nvSpPr>
        <p:spPr>
          <a:xfrm>
            <a:off x="529300" y="186200"/>
            <a:ext cx="6928800" cy="2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19 Peak and Curve v. Recovery</a:t>
            </a:r>
            <a:endParaRPr/>
          </a:p>
        </p:txBody>
      </p:sp>
      <p:sp>
        <p:nvSpPr>
          <p:cNvPr id="606" name="Google Shape;606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02" name="Google Shape;602;p64"/>
          <p:cNvSpPr txBox="1"/>
          <p:nvPr/>
        </p:nvSpPr>
        <p:spPr>
          <a:xfrm>
            <a:off x="139300" y="717950"/>
            <a:ext cx="30540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4"/>
          <p:cNvSpPr txBox="1"/>
          <p:nvPr/>
        </p:nvSpPr>
        <p:spPr>
          <a:xfrm>
            <a:off x="5125729" y="4560749"/>
            <a:ext cx="3486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highlight>
                  <a:srgbClr val="FFFFFF"/>
                </a:highlight>
              </a:rPr>
              <a:t> *</a:t>
            </a:r>
            <a:r>
              <a:rPr lang="en" sz="800" dirty="0">
                <a:solidFill>
                  <a:srgbClr val="006DC7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Lisa Maragakis</a:t>
            </a:r>
            <a:r>
              <a:rPr lang="en" sz="800" dirty="0">
                <a:solidFill>
                  <a:schemeClr val="dk1"/>
                </a:solidFill>
                <a:highlight>
                  <a:srgbClr val="FFFFFF"/>
                </a:highlight>
              </a:rPr>
              <a:t>, senior director of infection prevention at Johns Hopkins Medicine</a:t>
            </a:r>
            <a:endParaRPr sz="800" dirty="0"/>
          </a:p>
        </p:txBody>
      </p:sp>
      <p:graphicFrame>
        <p:nvGraphicFramePr>
          <p:cNvPr id="604" name="Google Shape;604;p64"/>
          <p:cNvGraphicFramePr/>
          <p:nvPr/>
        </p:nvGraphicFramePr>
        <p:xfrm>
          <a:off x="672700" y="1092950"/>
          <a:ext cx="2857500" cy="2346960"/>
        </p:xfrm>
        <a:graphic>
          <a:graphicData uri="http://schemas.openxmlformats.org/drawingml/2006/table">
            <a:tbl>
              <a:tblPr>
                <a:noFill/>
                <a:tableStyleId>{AE1998C5-BE1A-43DA-B8BD-7F9707D1E7D0}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IHME forecast model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Critical States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Death Peak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Curve Flattens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USA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NY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OH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5/20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IL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05" name="Google Shape;605;p64"/>
          <p:cNvSpPr txBox="1"/>
          <p:nvPr/>
        </p:nvSpPr>
        <p:spPr>
          <a:xfrm>
            <a:off x="615700" y="3605225"/>
            <a:ext cx="3924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 (link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4"/>
              </a:rPr>
              <a:t>John Hopkins Medicine, I’ve been diagnosed with the new coronavirus disease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4"/>
              </a:rPr>
              <a:t>IHME, COVID-19 Predictions</a:t>
            </a:r>
            <a:endParaRPr sz="800" i="1"/>
          </a:p>
        </p:txBody>
      </p:sp>
      <p:sp>
        <p:nvSpPr>
          <p:cNvPr id="607" name="Google Shape;607;p64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5"/>
          <p:cNvSpPr txBox="1">
            <a:spLocks noGrp="1"/>
          </p:cNvSpPr>
          <p:nvPr>
            <p:ph type="body" idx="1"/>
          </p:nvPr>
        </p:nvSpPr>
        <p:spPr>
          <a:xfrm>
            <a:off x="540000" y="154050"/>
            <a:ext cx="7175400" cy="2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19 Curve and Peak (US and Hot Spots*)</a:t>
            </a:r>
            <a:endParaRPr/>
          </a:p>
        </p:txBody>
      </p:sp>
      <p:sp>
        <p:nvSpPr>
          <p:cNvPr id="621" name="Google Shape;62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13" name="Google Shape;613;p65"/>
          <p:cNvSpPr txBox="1"/>
          <p:nvPr/>
        </p:nvSpPr>
        <p:spPr>
          <a:xfrm>
            <a:off x="228600" y="3575350"/>
            <a:ext cx="5699700" cy="1430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Observations</a:t>
            </a:r>
            <a:r>
              <a:rPr lang="en" sz="1200"/>
              <a:t>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IHME model assumes social distancing thru May.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NY is considered the “lead curve”.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Washington and California have flatter and longer curves than Michigan and New York.</a:t>
            </a:r>
            <a:endParaRPr sz="1200"/>
          </a:p>
        </p:txBody>
      </p:sp>
      <p:pic>
        <p:nvPicPr>
          <p:cNvPr id="614" name="Google Shape;6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62275"/>
            <a:ext cx="5699799" cy="267963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5"/>
          <p:cNvSpPr txBox="1"/>
          <p:nvPr/>
        </p:nvSpPr>
        <p:spPr>
          <a:xfrm>
            <a:off x="228589" y="2221660"/>
            <a:ext cx="764100" cy="211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Wash</a:t>
            </a:r>
            <a:endParaRPr sz="1200"/>
          </a:p>
        </p:txBody>
      </p:sp>
      <p:sp>
        <p:nvSpPr>
          <p:cNvPr id="616" name="Google Shape;616;p65"/>
          <p:cNvSpPr txBox="1"/>
          <p:nvPr/>
        </p:nvSpPr>
        <p:spPr>
          <a:xfrm>
            <a:off x="3172089" y="762285"/>
            <a:ext cx="764100" cy="211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NY</a:t>
            </a:r>
            <a:endParaRPr sz="1200"/>
          </a:p>
        </p:txBody>
      </p:sp>
      <p:sp>
        <p:nvSpPr>
          <p:cNvPr id="617" name="Google Shape;617;p65"/>
          <p:cNvSpPr txBox="1"/>
          <p:nvPr/>
        </p:nvSpPr>
        <p:spPr>
          <a:xfrm>
            <a:off x="228589" y="762285"/>
            <a:ext cx="764100" cy="211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USA</a:t>
            </a:r>
            <a:endParaRPr sz="1200"/>
          </a:p>
        </p:txBody>
      </p:sp>
      <p:sp>
        <p:nvSpPr>
          <p:cNvPr id="618" name="Google Shape;618;p65"/>
          <p:cNvSpPr txBox="1"/>
          <p:nvPr/>
        </p:nvSpPr>
        <p:spPr>
          <a:xfrm>
            <a:off x="3172089" y="2221660"/>
            <a:ext cx="764100" cy="211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Cali</a:t>
            </a:r>
            <a:endParaRPr sz="1200"/>
          </a:p>
        </p:txBody>
      </p:sp>
      <p:graphicFrame>
        <p:nvGraphicFramePr>
          <p:cNvPr id="619" name="Google Shape;619;p65"/>
          <p:cNvGraphicFramePr/>
          <p:nvPr/>
        </p:nvGraphicFramePr>
        <p:xfrm>
          <a:off x="6283800" y="825050"/>
          <a:ext cx="1905000" cy="2346960"/>
        </p:xfrm>
        <a:graphic>
          <a:graphicData uri="http://schemas.openxmlformats.org/drawingml/2006/table">
            <a:tbl>
              <a:tblPr>
                <a:noFill/>
                <a:tableStyleId>{AE1998C5-BE1A-43DA-B8BD-7F9707D1E7D0}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IHME forecast model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Critical States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Death Peak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USA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NY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OH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IL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</a:t>
                      </a:r>
                      <a:endParaRPr sz="1000"/>
                    </a:p>
                  </a:txBody>
                  <a:tcPr marL="28575" marR="28575" marT="19050" marB="1905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20" name="Google Shape;620;p65"/>
          <p:cNvSpPr txBox="1"/>
          <p:nvPr/>
        </p:nvSpPr>
        <p:spPr>
          <a:xfrm>
            <a:off x="6283800" y="3575350"/>
            <a:ext cx="1905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sources (link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4"/>
              </a:rPr>
              <a:t>Institute for Health Metrics and Evaluation, University of Washington, COVID-19 Predictions  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hlinkClick r:id="rId4"/>
              </a:rPr>
              <a:t>https://covid19.healthdata.org/projections</a:t>
            </a:r>
            <a:endParaRPr sz="800" i="1"/>
          </a:p>
        </p:txBody>
      </p:sp>
      <p:sp>
        <p:nvSpPr>
          <p:cNvPr id="622" name="Google Shape;622;p65"/>
          <p:cNvSpPr txBox="1"/>
          <p:nvPr/>
        </p:nvSpPr>
        <p:spPr>
          <a:xfrm>
            <a:off x="7659900" y="53577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of Mar. 31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here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540000" y="640200"/>
            <a:ext cx="80451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As COVID-19 pandemic data continues to develop, </a:t>
            </a:r>
            <a:r>
              <a:rPr lang="en" sz="1600" dirty="0" smtClean="0">
                <a:solidFill>
                  <a:srgbClr val="000000"/>
                </a:solidFill>
              </a:rPr>
              <a:t>Corporates have </a:t>
            </a:r>
            <a:r>
              <a:rPr lang="en" sz="1600" dirty="0">
                <a:solidFill>
                  <a:srgbClr val="000000"/>
                </a:solidFill>
              </a:rPr>
              <a:t>planned to bring </a:t>
            </a:r>
            <a:r>
              <a:rPr lang="en" sz="1600" dirty="0" smtClean="0">
                <a:solidFill>
                  <a:srgbClr val="000000"/>
                </a:solidFill>
              </a:rPr>
              <a:t>production </a:t>
            </a:r>
            <a:r>
              <a:rPr lang="en" sz="1600" dirty="0">
                <a:solidFill>
                  <a:srgbClr val="000000"/>
                </a:solidFill>
              </a:rPr>
              <a:t>back on April </a:t>
            </a:r>
            <a:r>
              <a:rPr lang="en" sz="1600" dirty="0" smtClean="0">
                <a:solidFill>
                  <a:srgbClr val="000000"/>
                </a:solidFill>
              </a:rPr>
              <a:t>15</a:t>
            </a:r>
            <a:r>
              <a:rPr lang="en" sz="1600" baseline="30000" dirty="0" smtClean="0">
                <a:solidFill>
                  <a:srgbClr val="000000"/>
                </a:solidFill>
              </a:rPr>
              <a:t>th</a:t>
            </a:r>
            <a:r>
              <a:rPr lang="en" sz="1600" dirty="0" smtClean="0">
                <a:solidFill>
                  <a:srgbClr val="000000"/>
                </a:solidFill>
              </a:rPr>
              <a:t> worldwide.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States are following the Wuhan example of “Sheltering in Place” by closing non-essential activities and business.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Using available data and analysis, can </a:t>
            </a:r>
            <a:r>
              <a:rPr lang="en" sz="1600" dirty="0" smtClean="0">
                <a:solidFill>
                  <a:srgbClr val="000000"/>
                </a:solidFill>
              </a:rPr>
              <a:t>we </a:t>
            </a:r>
            <a:r>
              <a:rPr lang="en" sz="1600" dirty="0">
                <a:solidFill>
                  <a:srgbClr val="000000"/>
                </a:solidFill>
              </a:rPr>
              <a:t>better understand and predict when the pandemic may peak</a:t>
            </a:r>
            <a:r>
              <a:rPr lang="en" sz="1600" dirty="0" smtClean="0">
                <a:solidFill>
                  <a:srgbClr val="000000"/>
                </a:solidFill>
              </a:rPr>
              <a:t>? Specifically for any particular region ( say Italy)</a:t>
            </a:r>
            <a:endParaRPr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4810280" y="1699712"/>
            <a:ext cx="519000" cy="457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Mar 2:</a:t>
            </a:r>
            <a:br>
              <a:rPr lang="en" sz="600"/>
            </a:br>
            <a:r>
              <a:rPr lang="en" sz="600"/>
              <a:t>Highest</a:t>
            </a:r>
            <a:br>
              <a:rPr lang="en" sz="600"/>
            </a:br>
            <a:r>
              <a:rPr lang="en" sz="600"/>
              <a:t>cases</a:t>
            </a:r>
            <a:endParaRPr sz="600"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 - Timeline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170" name="Google Shape;170;p29"/>
          <p:cNvCxnSpPr/>
          <p:nvPr/>
        </p:nvCxnSpPr>
        <p:spPr>
          <a:xfrm>
            <a:off x="474500" y="758200"/>
            <a:ext cx="0" cy="37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9"/>
          <p:cNvCxnSpPr/>
          <p:nvPr/>
        </p:nvCxnSpPr>
        <p:spPr>
          <a:xfrm rot="10800000">
            <a:off x="474500" y="4534525"/>
            <a:ext cx="67266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9"/>
          <p:cNvSpPr txBox="1"/>
          <p:nvPr/>
        </p:nvSpPr>
        <p:spPr>
          <a:xfrm>
            <a:off x="770150" y="4534300"/>
            <a:ext cx="634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</a:t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2294100" y="4509650"/>
            <a:ext cx="634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3937500" y="4534300"/>
            <a:ext cx="634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</a:t>
            </a:r>
            <a:endParaRPr/>
          </a:p>
        </p:txBody>
      </p:sp>
      <p:sp>
        <p:nvSpPr>
          <p:cNvPr id="175" name="Google Shape;175;p29"/>
          <p:cNvSpPr txBox="1"/>
          <p:nvPr/>
        </p:nvSpPr>
        <p:spPr>
          <a:xfrm>
            <a:off x="5473450" y="4509650"/>
            <a:ext cx="634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</a:t>
            </a:r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24825" y="835675"/>
            <a:ext cx="4497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CHN</a:t>
            </a:r>
            <a:endParaRPr sz="800" b="1"/>
          </a:p>
        </p:txBody>
      </p:sp>
      <p:sp>
        <p:nvSpPr>
          <p:cNvPr id="177" name="Google Shape;177;p29"/>
          <p:cNvSpPr txBox="1"/>
          <p:nvPr/>
        </p:nvSpPr>
        <p:spPr>
          <a:xfrm>
            <a:off x="24800" y="1776963"/>
            <a:ext cx="4497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KOR</a:t>
            </a:r>
            <a:endParaRPr sz="800" b="1"/>
          </a:p>
        </p:txBody>
      </p:sp>
      <p:sp>
        <p:nvSpPr>
          <p:cNvPr id="178" name="Google Shape;178;p29"/>
          <p:cNvSpPr txBox="1"/>
          <p:nvPr/>
        </p:nvSpPr>
        <p:spPr>
          <a:xfrm>
            <a:off x="24800" y="2718238"/>
            <a:ext cx="4497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ITL</a:t>
            </a:r>
            <a:endParaRPr sz="800" b="1"/>
          </a:p>
        </p:txBody>
      </p:sp>
      <p:sp>
        <p:nvSpPr>
          <p:cNvPr id="179" name="Google Shape;179;p29"/>
          <p:cNvSpPr txBox="1"/>
          <p:nvPr/>
        </p:nvSpPr>
        <p:spPr>
          <a:xfrm>
            <a:off x="24800" y="3570575"/>
            <a:ext cx="4497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USA</a:t>
            </a:r>
            <a:endParaRPr sz="800" b="1"/>
          </a:p>
        </p:txBody>
      </p:sp>
      <p:sp>
        <p:nvSpPr>
          <p:cNvPr id="180" name="Google Shape;180;p29"/>
          <p:cNvSpPr txBox="1"/>
          <p:nvPr/>
        </p:nvSpPr>
        <p:spPr>
          <a:xfrm>
            <a:off x="1321813" y="832104"/>
            <a:ext cx="449700" cy="45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Jan 11 : First death</a:t>
            </a:r>
            <a:endParaRPr sz="600"/>
          </a:p>
        </p:txBody>
      </p:sp>
      <p:sp>
        <p:nvSpPr>
          <p:cNvPr id="181" name="Google Shape;181;p29"/>
          <p:cNvSpPr txBox="1"/>
          <p:nvPr/>
        </p:nvSpPr>
        <p:spPr>
          <a:xfrm>
            <a:off x="2187938" y="1700784"/>
            <a:ext cx="519000" cy="457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Jan 22 : First death</a:t>
            </a:r>
            <a:endParaRPr sz="600"/>
          </a:p>
        </p:txBody>
      </p:sp>
      <p:sp>
        <p:nvSpPr>
          <p:cNvPr id="182" name="Google Shape;182;p29"/>
          <p:cNvSpPr txBox="1"/>
          <p:nvPr/>
        </p:nvSpPr>
        <p:spPr>
          <a:xfrm>
            <a:off x="1564188" y="1701105"/>
            <a:ext cx="519000" cy="457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Jan 20 : First case reported</a:t>
            </a:r>
            <a:endParaRPr sz="600"/>
          </a:p>
        </p:txBody>
      </p:sp>
      <p:sp>
        <p:nvSpPr>
          <p:cNvPr id="183" name="Google Shape;183;p29"/>
          <p:cNvSpPr txBox="1"/>
          <p:nvPr/>
        </p:nvSpPr>
        <p:spPr>
          <a:xfrm>
            <a:off x="631138" y="832104"/>
            <a:ext cx="519000" cy="45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Dec 31 : Case reported</a:t>
            </a:r>
            <a:endParaRPr sz="600"/>
          </a:p>
        </p:txBody>
      </p:sp>
      <p:sp>
        <p:nvSpPr>
          <p:cNvPr id="184" name="Google Shape;184;p29"/>
          <p:cNvSpPr txBox="1"/>
          <p:nvPr/>
        </p:nvSpPr>
        <p:spPr>
          <a:xfrm>
            <a:off x="2053188" y="832104"/>
            <a:ext cx="594600" cy="45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Jan 23 Wuhan Shutdown</a:t>
            </a:r>
            <a:endParaRPr sz="600"/>
          </a:p>
        </p:txBody>
      </p:sp>
      <p:sp>
        <p:nvSpPr>
          <p:cNvPr id="185" name="Google Shape;185;p29"/>
          <p:cNvSpPr txBox="1"/>
          <p:nvPr/>
        </p:nvSpPr>
        <p:spPr>
          <a:xfrm>
            <a:off x="3498775" y="832100"/>
            <a:ext cx="543900" cy="45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 20: Shutdown</a:t>
            </a:r>
            <a:endParaRPr sz="600"/>
          </a:p>
        </p:txBody>
      </p:sp>
      <p:sp>
        <p:nvSpPr>
          <p:cNvPr id="186" name="Google Shape;186;p29"/>
          <p:cNvSpPr txBox="1"/>
          <p:nvPr/>
        </p:nvSpPr>
        <p:spPr>
          <a:xfrm>
            <a:off x="4797952" y="835675"/>
            <a:ext cx="634500" cy="45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Mar 1</a:t>
            </a:r>
            <a:br>
              <a:rPr lang="en" sz="600"/>
            </a:br>
            <a:r>
              <a:rPr lang="en" sz="600"/>
              <a:t>Cases flatten</a:t>
            </a:r>
            <a:endParaRPr sz="600"/>
          </a:p>
        </p:txBody>
      </p:sp>
      <p:sp>
        <p:nvSpPr>
          <p:cNvPr id="187" name="Google Shape;187;p29"/>
          <p:cNvSpPr txBox="1"/>
          <p:nvPr/>
        </p:nvSpPr>
        <p:spPr>
          <a:xfrm>
            <a:off x="6066325" y="847995"/>
            <a:ext cx="634500" cy="45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Mar 22</a:t>
            </a:r>
            <a:br>
              <a:rPr lang="en" sz="600"/>
            </a:br>
            <a:r>
              <a:rPr lang="en" sz="600"/>
              <a:t>Lifts restrictions</a:t>
            </a:r>
            <a:endParaRPr sz="600"/>
          </a:p>
        </p:txBody>
      </p:sp>
      <p:sp>
        <p:nvSpPr>
          <p:cNvPr id="188" name="Google Shape;188;p29"/>
          <p:cNvSpPr txBox="1"/>
          <p:nvPr/>
        </p:nvSpPr>
        <p:spPr>
          <a:xfrm>
            <a:off x="2928588" y="1700784"/>
            <a:ext cx="519000" cy="457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 7: Test kits supplied</a:t>
            </a:r>
            <a:endParaRPr sz="600"/>
          </a:p>
        </p:txBody>
      </p:sp>
      <p:sp>
        <p:nvSpPr>
          <p:cNvPr id="189" name="Google Shape;189;p29"/>
          <p:cNvSpPr txBox="1"/>
          <p:nvPr/>
        </p:nvSpPr>
        <p:spPr>
          <a:xfrm>
            <a:off x="4100446" y="1700784"/>
            <a:ext cx="519000" cy="457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 23: Drive thru test kits</a:t>
            </a:r>
            <a:endParaRPr sz="600"/>
          </a:p>
        </p:txBody>
      </p:sp>
      <p:sp>
        <p:nvSpPr>
          <p:cNvPr id="190" name="Google Shape;190;p29"/>
          <p:cNvSpPr txBox="1"/>
          <p:nvPr/>
        </p:nvSpPr>
        <p:spPr>
          <a:xfrm>
            <a:off x="3488153" y="1700784"/>
            <a:ext cx="543900" cy="457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 18: Total Shutdown</a:t>
            </a:r>
            <a:endParaRPr sz="600"/>
          </a:p>
        </p:txBody>
      </p:sp>
      <p:sp>
        <p:nvSpPr>
          <p:cNvPr id="191" name="Google Shape;191;p29"/>
          <p:cNvSpPr txBox="1"/>
          <p:nvPr/>
        </p:nvSpPr>
        <p:spPr>
          <a:xfrm>
            <a:off x="6107500" y="1705863"/>
            <a:ext cx="772500" cy="4560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Mar 28:</a:t>
            </a:r>
            <a:br>
              <a:rPr lang="en" sz="600"/>
            </a:br>
            <a:r>
              <a:rPr lang="en" sz="600"/>
              <a:t>Recovery higher than death</a:t>
            </a:r>
            <a:endParaRPr sz="600"/>
          </a:p>
        </p:txBody>
      </p:sp>
      <p:sp>
        <p:nvSpPr>
          <p:cNvPr id="192" name="Google Shape;192;p29"/>
          <p:cNvSpPr txBox="1"/>
          <p:nvPr/>
        </p:nvSpPr>
        <p:spPr>
          <a:xfrm>
            <a:off x="2740738" y="2560320"/>
            <a:ext cx="594600" cy="457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Jan 31 : Suspend</a:t>
            </a:r>
            <a:br>
              <a:rPr lang="en" sz="600"/>
            </a:br>
            <a:r>
              <a:rPr lang="en" sz="600"/>
              <a:t>Chn Flight</a:t>
            </a:r>
            <a:endParaRPr sz="600"/>
          </a:p>
        </p:txBody>
      </p:sp>
      <p:sp>
        <p:nvSpPr>
          <p:cNvPr id="193" name="Google Shape;193;p29"/>
          <p:cNvSpPr txBox="1"/>
          <p:nvPr/>
        </p:nvSpPr>
        <p:spPr>
          <a:xfrm>
            <a:off x="4072588" y="832104"/>
            <a:ext cx="543900" cy="45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 25:</a:t>
            </a:r>
            <a:br>
              <a:rPr lang="en" sz="600"/>
            </a:br>
            <a:r>
              <a:rPr lang="en" sz="600"/>
              <a:t>Highest</a:t>
            </a:r>
            <a:br>
              <a:rPr lang="en" sz="600"/>
            </a:br>
            <a:r>
              <a:rPr lang="en" sz="600"/>
              <a:t>cases</a:t>
            </a:r>
            <a:endParaRPr sz="600"/>
          </a:p>
        </p:txBody>
      </p:sp>
      <p:sp>
        <p:nvSpPr>
          <p:cNvPr id="194" name="Google Shape;194;p29"/>
          <p:cNvSpPr txBox="1"/>
          <p:nvPr/>
        </p:nvSpPr>
        <p:spPr>
          <a:xfrm>
            <a:off x="3511864" y="2560320"/>
            <a:ext cx="519000" cy="457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 15 : First case reported</a:t>
            </a:r>
            <a:endParaRPr sz="600"/>
          </a:p>
        </p:txBody>
      </p:sp>
      <p:sp>
        <p:nvSpPr>
          <p:cNvPr id="195" name="Google Shape;195;p29"/>
          <p:cNvSpPr txBox="1"/>
          <p:nvPr/>
        </p:nvSpPr>
        <p:spPr>
          <a:xfrm>
            <a:off x="4107713" y="2560320"/>
            <a:ext cx="519000" cy="457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 23 : 150+ cases</a:t>
            </a:r>
            <a:endParaRPr sz="600"/>
          </a:p>
        </p:txBody>
      </p:sp>
      <p:sp>
        <p:nvSpPr>
          <p:cNvPr id="196" name="Google Shape;196;p29"/>
          <p:cNvSpPr txBox="1"/>
          <p:nvPr/>
        </p:nvSpPr>
        <p:spPr>
          <a:xfrm>
            <a:off x="4954460" y="2560320"/>
            <a:ext cx="519000" cy="457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Mar 4: Schools closed</a:t>
            </a:r>
            <a:endParaRPr sz="600"/>
          </a:p>
        </p:txBody>
      </p:sp>
      <p:sp>
        <p:nvSpPr>
          <p:cNvPr id="197" name="Google Shape;197;p29"/>
          <p:cNvSpPr txBox="1"/>
          <p:nvPr/>
        </p:nvSpPr>
        <p:spPr>
          <a:xfrm>
            <a:off x="5542025" y="2563725"/>
            <a:ext cx="594600" cy="457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Mar 8: Non-biz Shutdown</a:t>
            </a:r>
            <a:endParaRPr sz="600"/>
          </a:p>
        </p:txBody>
      </p:sp>
      <p:sp>
        <p:nvSpPr>
          <p:cNvPr id="198" name="Google Shape;198;p29"/>
          <p:cNvSpPr txBox="1"/>
          <p:nvPr/>
        </p:nvSpPr>
        <p:spPr>
          <a:xfrm>
            <a:off x="6194240" y="2563725"/>
            <a:ext cx="594600" cy="457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Mar 22: Total Shutdown</a:t>
            </a:r>
            <a:endParaRPr sz="600"/>
          </a:p>
        </p:txBody>
      </p:sp>
      <p:sp>
        <p:nvSpPr>
          <p:cNvPr id="199" name="Google Shape;199;p29"/>
          <p:cNvSpPr txBox="1"/>
          <p:nvPr/>
        </p:nvSpPr>
        <p:spPr>
          <a:xfrm>
            <a:off x="2067650" y="3496775"/>
            <a:ext cx="519000" cy="45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Jan 21 : First case reported</a:t>
            </a:r>
            <a:endParaRPr sz="600"/>
          </a:p>
        </p:txBody>
      </p:sp>
      <p:sp>
        <p:nvSpPr>
          <p:cNvPr id="200" name="Google Shape;200;p29"/>
          <p:cNvSpPr txBox="1"/>
          <p:nvPr/>
        </p:nvSpPr>
        <p:spPr>
          <a:xfrm>
            <a:off x="4276326" y="3505328"/>
            <a:ext cx="519000" cy="45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 29 : First death</a:t>
            </a:r>
            <a:endParaRPr sz="600"/>
          </a:p>
        </p:txBody>
      </p:sp>
      <p:sp>
        <p:nvSpPr>
          <p:cNvPr id="201" name="Google Shape;201;p29"/>
          <p:cNvSpPr txBox="1"/>
          <p:nvPr/>
        </p:nvSpPr>
        <p:spPr>
          <a:xfrm>
            <a:off x="2646599" y="3496775"/>
            <a:ext cx="594600" cy="45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Jan 31 : Suspend</a:t>
            </a:r>
            <a:br>
              <a:rPr lang="en" sz="600"/>
            </a:br>
            <a:r>
              <a:rPr lang="en" sz="600"/>
              <a:t>Chn Flight</a:t>
            </a:r>
            <a:endParaRPr sz="600"/>
          </a:p>
        </p:txBody>
      </p:sp>
      <p:sp>
        <p:nvSpPr>
          <p:cNvPr id="202" name="Google Shape;202;p29"/>
          <p:cNvSpPr txBox="1"/>
          <p:nvPr/>
        </p:nvSpPr>
        <p:spPr>
          <a:xfrm>
            <a:off x="6247284" y="3509095"/>
            <a:ext cx="594600" cy="45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Mar 15 : Social Distancing</a:t>
            </a:r>
            <a:endParaRPr sz="600"/>
          </a:p>
        </p:txBody>
      </p:sp>
      <p:sp>
        <p:nvSpPr>
          <p:cNvPr id="203" name="Google Shape;203;p29"/>
          <p:cNvSpPr txBox="1"/>
          <p:nvPr/>
        </p:nvSpPr>
        <p:spPr>
          <a:xfrm>
            <a:off x="5613034" y="3511420"/>
            <a:ext cx="594600" cy="45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Mar 13 : Shutdown</a:t>
            </a:r>
            <a:endParaRPr sz="600"/>
          </a:p>
        </p:txBody>
      </p:sp>
      <p:sp>
        <p:nvSpPr>
          <p:cNvPr id="204" name="Google Shape;204;p29"/>
          <p:cNvSpPr txBox="1"/>
          <p:nvPr/>
        </p:nvSpPr>
        <p:spPr>
          <a:xfrm>
            <a:off x="7330450" y="2571750"/>
            <a:ext cx="1681500" cy="176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Observations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South Korea : </a:t>
            </a:r>
            <a:br>
              <a:rPr lang="en" sz="900" b="1"/>
            </a:br>
            <a:r>
              <a:rPr lang="en" sz="900"/>
              <a:t>Quickest response to shutdown on first case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Italy, USA :</a:t>
            </a:r>
            <a:r>
              <a:rPr lang="en" sz="900"/>
              <a:t> 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Slow response to shutdown on first case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874900" y="1343400"/>
            <a:ext cx="153900" cy="149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3693775" y="1343400"/>
            <a:ext cx="153900" cy="149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1746750" y="2161875"/>
            <a:ext cx="153900" cy="149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3630075" y="2161875"/>
            <a:ext cx="153900" cy="149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6414600" y="3045700"/>
            <a:ext cx="153900" cy="149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3699251" y="3045700"/>
            <a:ext cx="153900" cy="149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2250200" y="3998881"/>
            <a:ext cx="153900" cy="149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5833375" y="4046556"/>
            <a:ext cx="153900" cy="149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 - Demographics</a:t>
            </a: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2"/>
          </p:nvPr>
        </p:nvSpPr>
        <p:spPr>
          <a:xfrm>
            <a:off x="540000" y="564000"/>
            <a:ext cx="8045100" cy="36936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Analysis of </a:t>
            </a:r>
            <a:r>
              <a:rPr lang="en" sz="1600" dirty="0" smtClean="0">
                <a:solidFill>
                  <a:srgbClr val="000000"/>
                </a:solidFill>
              </a:rPr>
              <a:t>USA/Canada States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 dirty="0">
                <a:solidFill>
                  <a:srgbClr val="000000"/>
                </a:solidFill>
              </a:rPr>
              <a:t>33% between ages 50 - 65 </a:t>
            </a:r>
            <a:endParaRPr sz="1400" dirty="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dirty="0">
                <a:solidFill>
                  <a:srgbClr val="000000"/>
                </a:solidFill>
              </a:rPr>
              <a:t>Ontario and Indiana are 46% and 47% respectively</a:t>
            </a:r>
            <a:endParaRPr sz="1400"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 dirty="0">
                <a:solidFill>
                  <a:srgbClr val="000000"/>
                </a:solidFill>
              </a:rPr>
              <a:t>4% over 65</a:t>
            </a:r>
            <a:endParaRPr sz="1400" dirty="0"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Analysis of </a:t>
            </a:r>
            <a:r>
              <a:rPr lang="en" sz="1600" dirty="0" smtClean="0">
                <a:solidFill>
                  <a:srgbClr val="000000"/>
                </a:solidFill>
              </a:rPr>
              <a:t>Mexico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 dirty="0">
                <a:solidFill>
                  <a:srgbClr val="000000"/>
                </a:solidFill>
              </a:rPr>
              <a:t>10% between ages 50 - 65 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 dirty="0">
                <a:solidFill>
                  <a:srgbClr val="000000"/>
                </a:solidFill>
              </a:rPr>
              <a:t>0.02% over 65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 i="1" dirty="0">
                <a:solidFill>
                  <a:srgbClr val="000000"/>
                </a:solidFill>
              </a:rPr>
              <a:t>50% of COVID-19 patients are ages 50+</a:t>
            </a:r>
            <a:endParaRPr sz="1600" b="1" i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Canada and Mexico have significantly fewer cases reported than US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dirty="0">
                <a:solidFill>
                  <a:srgbClr val="000000"/>
                </a:solidFill>
              </a:rPr>
              <a:t>Ontario, Canada: 1,700+</a:t>
            </a:r>
            <a:endParaRPr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dirty="0">
                <a:solidFill>
                  <a:srgbClr val="000000"/>
                </a:solidFill>
              </a:rPr>
              <a:t>State of Mexico &amp; Coahuila: 175+</a:t>
            </a:r>
            <a:endParaRPr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dirty="0">
                <a:solidFill>
                  <a:srgbClr val="000000"/>
                </a:solidFill>
              </a:rPr>
              <a:t>Michigan: 6,000+</a:t>
            </a: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31"/>
          <p:cNvGraphicFramePr/>
          <p:nvPr/>
        </p:nvGraphicFramePr>
        <p:xfrm>
          <a:off x="5912000" y="679455"/>
          <a:ext cx="3087975" cy="2955360"/>
        </p:xfrm>
        <a:graphic>
          <a:graphicData uri="http://schemas.openxmlformats.org/drawingml/2006/table">
            <a:tbl>
              <a:tblPr>
                <a:noFill/>
                <a:tableStyleId>{255135EF-EE96-4F5F-A56B-A96D5637EC4A}</a:tableStyleId>
              </a:tblPr>
              <a:tblGrid>
                <a:gridCol w="6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State</a:t>
                      </a:r>
                      <a:endParaRPr sz="9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Inception Date</a:t>
                      </a:r>
                      <a:endParaRPr sz="9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Expected New Case Peak Date Range</a:t>
                      </a:r>
                      <a:endParaRPr sz="9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Least Confirmed Case Date Range</a:t>
                      </a:r>
                      <a:endParaRPr sz="9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Michigan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3/11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4/5 - 4/12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4/21 - 4/28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Ohio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3/10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4/4 - 4/11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4/20 - 4/27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Indiana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3/10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4/4 - 4/11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4/20 - 4/27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Illinois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3/5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4/1 - 4/8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4/18 - 4/25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Ontario</a:t>
                      </a:r>
                      <a:endParaRPr sz="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3/2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3/29 - 4/5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4/15 - 4/22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New York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3/2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3/29 - 4/5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4/15 - 4/22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540000" y="154050"/>
            <a:ext cx="6993000" cy="2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 - Global Avg Expected New Cases Per Day</a:t>
            </a:r>
            <a:endParaRPr dirty="0"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5" y="679450"/>
            <a:ext cx="5493675" cy="2900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" name="Google Shape;227;p31"/>
          <p:cNvSpPr txBox="1"/>
          <p:nvPr/>
        </p:nvSpPr>
        <p:spPr>
          <a:xfrm>
            <a:off x="226075" y="3946700"/>
            <a:ext cx="85758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Definitions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Inception Date</a:t>
            </a:r>
            <a:r>
              <a:rPr lang="en"/>
              <a:t> - date John Hopkins begins recording case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Expected Peak Date</a:t>
            </a:r>
            <a:r>
              <a:rPr lang="en"/>
              <a:t> - date when the greatest number of new confirmed cases is reported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Least Confirmed Case Date</a:t>
            </a:r>
            <a:r>
              <a:rPr lang="en"/>
              <a:t> - date when the least number of new confirmed cases is reported</a:t>
            </a:r>
            <a:endParaRPr/>
          </a:p>
        </p:txBody>
      </p:sp>
      <p:sp>
        <p:nvSpPr>
          <p:cNvPr id="228" name="Google Shape;228;p31"/>
          <p:cNvSpPr txBox="1"/>
          <p:nvPr/>
        </p:nvSpPr>
        <p:spPr>
          <a:xfrm>
            <a:off x="226075" y="3552100"/>
            <a:ext cx="51762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</a:t>
            </a:r>
            <a:r>
              <a:rPr lang="en" sz="800" i="1"/>
              <a:t> </a:t>
            </a:r>
            <a:r>
              <a:rPr lang="en" sz="800" i="1">
                <a:solidFill>
                  <a:schemeClr val="dk1"/>
                </a:solidFill>
                <a:uFill>
                  <a:noFill/>
                </a:uFill>
                <a:hlinkClick r:id="rId4"/>
              </a:rPr>
              <a:t>John Hopkins Coronavirus Dashboard</a:t>
            </a:r>
            <a:r>
              <a:rPr lang="en" sz="800" i="1"/>
              <a:t> (link in notes).</a:t>
            </a:r>
            <a:endParaRPr sz="800" i="1"/>
          </a:p>
        </p:txBody>
      </p:sp>
      <p:sp>
        <p:nvSpPr>
          <p:cNvPr id="230" name="Google Shape;230;p31"/>
          <p:cNvSpPr txBox="1"/>
          <p:nvPr/>
        </p:nvSpPr>
        <p:spPr>
          <a:xfrm>
            <a:off x="5912000" y="3565700"/>
            <a:ext cx="30879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Peak and Least dates depend on how closely each state follows global average</a:t>
            </a:r>
            <a:endParaRPr sz="1000"/>
          </a:p>
        </p:txBody>
      </p:sp>
      <p:sp>
        <p:nvSpPr>
          <p:cNvPr id="231" name="Google Shape;231;p31"/>
          <p:cNvSpPr txBox="1"/>
          <p:nvPr/>
        </p:nvSpPr>
        <p:spPr>
          <a:xfrm>
            <a:off x="4311850" y="3503725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 of Mar. 30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" y="490800"/>
            <a:ext cx="5820126" cy="388197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>
            <a:spLocks noGrp="1"/>
          </p:cNvSpPr>
          <p:nvPr>
            <p:ph type="body" idx="1"/>
          </p:nvPr>
        </p:nvSpPr>
        <p:spPr>
          <a:xfrm>
            <a:off x="540000" y="154050"/>
            <a:ext cx="7336500" cy="2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 - COVID 19 Daily Death </a:t>
            </a:r>
            <a:r>
              <a:rPr lang="en" dirty="0" smtClean="0"/>
              <a:t>Curve</a:t>
            </a:r>
            <a:endParaRPr dirty="0"/>
          </a:p>
        </p:txBody>
      </p:sp>
      <p:sp>
        <p:nvSpPr>
          <p:cNvPr id="250" name="Google Shape;250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5827950" y="3026350"/>
            <a:ext cx="3243600" cy="1872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Observations</a:t>
            </a:r>
            <a:r>
              <a:rPr lang="en" sz="1200" dirty="0"/>
              <a:t>: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IHME model assumes social distancing thru May.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Michigan’s projected peak and curve is sooner and sharper than other </a:t>
            </a:r>
            <a:r>
              <a:rPr lang="en" sz="1200" dirty="0" smtClean="0"/>
              <a:t>midwest </a:t>
            </a:r>
            <a:r>
              <a:rPr lang="en" sz="1200" dirty="0"/>
              <a:t>states.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Daily actuals following projections (2 days)</a:t>
            </a:r>
            <a:endParaRPr sz="1200" dirty="0"/>
          </a:p>
        </p:txBody>
      </p:sp>
      <p:sp>
        <p:nvSpPr>
          <p:cNvPr id="239" name="Google Shape;239;p32"/>
          <p:cNvSpPr txBox="1"/>
          <p:nvPr/>
        </p:nvSpPr>
        <p:spPr>
          <a:xfrm>
            <a:off x="1334650" y="2163075"/>
            <a:ext cx="717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May 1</a:t>
            </a:r>
            <a:endParaRPr sz="1000"/>
          </a:p>
        </p:txBody>
      </p:sp>
      <p:sp>
        <p:nvSpPr>
          <p:cNvPr id="240" name="Google Shape;240;p32"/>
          <p:cNvSpPr txBox="1"/>
          <p:nvPr/>
        </p:nvSpPr>
        <p:spPr>
          <a:xfrm>
            <a:off x="4450575" y="852425"/>
            <a:ext cx="717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May 1</a:t>
            </a:r>
            <a:endParaRPr sz="1000"/>
          </a:p>
        </p:txBody>
      </p:sp>
      <p:sp>
        <p:nvSpPr>
          <p:cNvPr id="241" name="Google Shape;241;p32"/>
          <p:cNvSpPr txBox="1"/>
          <p:nvPr/>
        </p:nvSpPr>
        <p:spPr>
          <a:xfrm>
            <a:off x="4450575" y="2126400"/>
            <a:ext cx="717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May 1</a:t>
            </a:r>
            <a:endParaRPr sz="1000"/>
          </a:p>
        </p:txBody>
      </p:sp>
      <p:sp>
        <p:nvSpPr>
          <p:cNvPr id="242" name="Google Shape;242;p32"/>
          <p:cNvSpPr txBox="1"/>
          <p:nvPr/>
        </p:nvSpPr>
        <p:spPr>
          <a:xfrm>
            <a:off x="1388275" y="3473725"/>
            <a:ext cx="717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May 1</a:t>
            </a:r>
            <a:endParaRPr sz="1000"/>
          </a:p>
        </p:txBody>
      </p:sp>
      <p:sp>
        <p:nvSpPr>
          <p:cNvPr id="243" name="Google Shape;243;p32"/>
          <p:cNvSpPr txBox="1"/>
          <p:nvPr/>
        </p:nvSpPr>
        <p:spPr>
          <a:xfrm>
            <a:off x="1334650" y="852425"/>
            <a:ext cx="717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May 1</a:t>
            </a:r>
            <a:endParaRPr sz="1000"/>
          </a:p>
        </p:txBody>
      </p:sp>
      <p:sp>
        <p:nvSpPr>
          <p:cNvPr id="244" name="Google Shape;244;p32"/>
          <p:cNvSpPr txBox="1"/>
          <p:nvPr/>
        </p:nvSpPr>
        <p:spPr>
          <a:xfrm>
            <a:off x="58612" y="3272263"/>
            <a:ext cx="848100" cy="211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Michigan</a:t>
            </a:r>
            <a:endParaRPr sz="1200"/>
          </a:p>
        </p:txBody>
      </p:sp>
      <p:sp>
        <p:nvSpPr>
          <p:cNvPr id="245" name="Google Shape;245;p32"/>
          <p:cNvSpPr txBox="1"/>
          <p:nvPr/>
        </p:nvSpPr>
        <p:spPr>
          <a:xfrm>
            <a:off x="3076737" y="1924523"/>
            <a:ext cx="764100" cy="211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Indiana</a:t>
            </a:r>
            <a:endParaRPr sz="1200"/>
          </a:p>
        </p:txBody>
      </p:sp>
      <p:sp>
        <p:nvSpPr>
          <p:cNvPr id="246" name="Google Shape;246;p32"/>
          <p:cNvSpPr txBox="1"/>
          <p:nvPr/>
        </p:nvSpPr>
        <p:spPr>
          <a:xfrm>
            <a:off x="7814" y="1924523"/>
            <a:ext cx="763950" cy="21191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Ohio</a:t>
            </a:r>
            <a:endParaRPr sz="1200"/>
          </a:p>
        </p:txBody>
      </p:sp>
      <p:sp>
        <p:nvSpPr>
          <p:cNvPr id="247" name="Google Shape;247;p32"/>
          <p:cNvSpPr txBox="1"/>
          <p:nvPr/>
        </p:nvSpPr>
        <p:spPr>
          <a:xfrm>
            <a:off x="0" y="585212"/>
            <a:ext cx="965270" cy="21191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Wisconsin</a:t>
            </a:r>
            <a:endParaRPr sz="1200"/>
          </a:p>
        </p:txBody>
      </p:sp>
      <p:sp>
        <p:nvSpPr>
          <p:cNvPr id="248" name="Google Shape;248;p32"/>
          <p:cNvSpPr txBox="1"/>
          <p:nvPr/>
        </p:nvSpPr>
        <p:spPr>
          <a:xfrm>
            <a:off x="3076737" y="585217"/>
            <a:ext cx="764100" cy="211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Illinois</a:t>
            </a:r>
            <a:endParaRPr sz="1200"/>
          </a:p>
        </p:txBody>
      </p:sp>
      <p:sp>
        <p:nvSpPr>
          <p:cNvPr id="249" name="Google Shape;249;p32"/>
          <p:cNvSpPr txBox="1"/>
          <p:nvPr/>
        </p:nvSpPr>
        <p:spPr>
          <a:xfrm>
            <a:off x="0" y="4620000"/>
            <a:ext cx="57105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Data source (link in Notes):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uFill>
                  <a:noFill/>
                </a:uFill>
                <a:hlinkClick r:id="rId4"/>
              </a:rPr>
              <a:t>Institute for Health Metrics and Evaluation, University of Washington</a:t>
            </a:r>
            <a:r>
              <a:rPr lang="en" sz="800" i="1">
                <a:uFill>
                  <a:noFill/>
                </a:uFill>
                <a:hlinkClick r:id="rId4"/>
              </a:rPr>
              <a:t>, COVID-19 Predictions</a:t>
            </a:r>
            <a:r>
              <a:rPr lang="en" sz="800" i="1"/>
              <a:t>  </a:t>
            </a:r>
            <a:endParaRPr sz="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hlinkClick r:id="rId4"/>
              </a:rPr>
              <a:t>https://covid19.healthdata.org/projections</a:t>
            </a:r>
            <a:endParaRPr sz="800" i="1"/>
          </a:p>
        </p:txBody>
      </p:sp>
      <p:graphicFrame>
        <p:nvGraphicFramePr>
          <p:cNvPr id="251" name="Google Shape;251;p32"/>
          <p:cNvGraphicFramePr/>
          <p:nvPr/>
        </p:nvGraphicFramePr>
        <p:xfrm>
          <a:off x="6113875" y="585200"/>
          <a:ext cx="2857500" cy="2346960"/>
        </p:xfrm>
        <a:graphic>
          <a:graphicData uri="http://schemas.openxmlformats.org/drawingml/2006/table">
            <a:tbl>
              <a:tblPr>
                <a:noFill/>
                <a:tableStyleId>{AE1998C5-BE1A-43DA-B8BD-7F9707D1E7D0}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IHME forecast model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Critical States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Death Peak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Minimal Cases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USA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NY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OH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5/20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IL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5/18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</a:t>
                      </a:r>
                      <a:endParaRPr sz="10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4/24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52" name="Google Shape;252;p32"/>
          <p:cNvSpPr txBox="1"/>
          <p:nvPr/>
        </p:nvSpPr>
        <p:spPr>
          <a:xfrm>
            <a:off x="4420050" y="3074200"/>
            <a:ext cx="140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 of Mar. 30</a:t>
            </a:r>
            <a:endParaRPr sz="1100"/>
          </a:p>
        </p:txBody>
      </p:sp>
      <p:sp>
        <p:nvSpPr>
          <p:cNvPr id="253" name="Google Shape;253;p32"/>
          <p:cNvSpPr txBox="1"/>
          <p:nvPr/>
        </p:nvSpPr>
        <p:spPr>
          <a:xfrm>
            <a:off x="3517125" y="2173425"/>
            <a:ext cx="71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April 1</a:t>
            </a:r>
            <a:endParaRPr sz="1000"/>
          </a:p>
        </p:txBody>
      </p:sp>
      <p:sp>
        <p:nvSpPr>
          <p:cNvPr id="254" name="Google Shape;254;p32"/>
          <p:cNvSpPr txBox="1"/>
          <p:nvPr/>
        </p:nvSpPr>
        <p:spPr>
          <a:xfrm>
            <a:off x="3519475" y="845350"/>
            <a:ext cx="71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April 1</a:t>
            </a:r>
            <a:endParaRPr sz="1000"/>
          </a:p>
        </p:txBody>
      </p:sp>
      <p:sp>
        <p:nvSpPr>
          <p:cNvPr id="255" name="Google Shape;255;p32"/>
          <p:cNvSpPr txBox="1"/>
          <p:nvPr/>
        </p:nvSpPr>
        <p:spPr>
          <a:xfrm>
            <a:off x="425975" y="845350"/>
            <a:ext cx="71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April 1</a:t>
            </a:r>
            <a:endParaRPr sz="1000"/>
          </a:p>
        </p:txBody>
      </p:sp>
      <p:sp>
        <p:nvSpPr>
          <p:cNvPr id="256" name="Google Shape;256;p32"/>
          <p:cNvSpPr txBox="1"/>
          <p:nvPr/>
        </p:nvSpPr>
        <p:spPr>
          <a:xfrm>
            <a:off x="425975" y="2136450"/>
            <a:ext cx="71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April 1</a:t>
            </a:r>
            <a:endParaRPr sz="1000"/>
          </a:p>
        </p:txBody>
      </p:sp>
      <p:sp>
        <p:nvSpPr>
          <p:cNvPr id="257" name="Google Shape;257;p32"/>
          <p:cNvSpPr txBox="1"/>
          <p:nvPr/>
        </p:nvSpPr>
        <p:spPr>
          <a:xfrm>
            <a:off x="425975" y="3484075"/>
            <a:ext cx="717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April 1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Google Shape;262;p33"/>
          <p:cNvGraphicFramePr/>
          <p:nvPr/>
        </p:nvGraphicFramePr>
        <p:xfrm>
          <a:off x="450375" y="1163280"/>
          <a:ext cx="4121650" cy="2745300"/>
        </p:xfrm>
        <a:graphic>
          <a:graphicData uri="http://schemas.openxmlformats.org/drawingml/2006/table">
            <a:tbl>
              <a:tblPr>
                <a:noFill/>
                <a:tableStyleId>{255135EF-EE96-4F5F-A56B-A96D5637EC4A}</a:tableStyleId>
              </a:tblPr>
              <a:tblGrid>
                <a:gridCol w="114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Country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Confirmed Cases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Fatalities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Recoveries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China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82,278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3,309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76,206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South Korea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9,786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5,408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Italy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105,792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12,428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15,729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USA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184,183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3,721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6,043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Canada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8,484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96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1,554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Mexico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1,094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3" name="Google Shape;263;p33"/>
          <p:cNvSpPr txBox="1">
            <a:spLocks noGrp="1"/>
          </p:cNvSpPr>
          <p:nvPr>
            <p:ph type="body" idx="1"/>
          </p:nvPr>
        </p:nvSpPr>
        <p:spPr>
          <a:xfrm>
            <a:off x="540000" y="154050"/>
            <a:ext cx="7030200" cy="2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- Confirmed Cases, Fatalities &amp; Recoveries</a:t>
            </a: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5052275" y="1963750"/>
            <a:ext cx="3243600" cy="193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Observations</a:t>
            </a:r>
            <a:r>
              <a:rPr lang="en" sz="1200"/>
              <a:t>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China and South Korea have the highest recovery rates at 93% and 55%, respectively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Italy recoveries recently became greater than fatalities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Canada’s recovery rate is high despite rising number of confirmed cases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3994</Words>
  <Application>Microsoft Office PowerPoint</Application>
  <PresentationFormat>On-screen Show (16:9)</PresentationFormat>
  <Paragraphs>762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Wingdings 3</vt:lpstr>
      <vt:lpstr>Merriweather Sans</vt:lpstr>
      <vt:lpstr>Noto Sans Symbols</vt:lpstr>
      <vt:lpstr>Tw Cen MT</vt:lpstr>
      <vt:lpstr>Roboto</vt:lpstr>
      <vt:lpstr>Arial</vt:lpstr>
      <vt:lpstr>Tw Cen MT Condensed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Padhya Jay (FCA)</dc:creator>
  <cp:lastModifiedBy>Padhya Jay (FCA)</cp:lastModifiedBy>
  <cp:revision>10</cp:revision>
  <dcterms:modified xsi:type="dcterms:W3CDTF">2020-04-01T01:23:19Z</dcterms:modified>
</cp:coreProperties>
</file>